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notesSlides/notesSlide6.xml" ContentType="application/vnd.openxmlformats-officedocument.presentationml.notesSlide+xml"/>
  <Override PartName="/ppt/charts/chart3.xml" ContentType="application/vnd.openxmlformats-officedocument.drawingml.chart+xml"/>
  <Override PartName="/ppt/theme/themeOverride1.xml" ContentType="application/vnd.openxmlformats-officedocument.themeOverride+xml"/>
  <Override PartName="/ppt/notesSlides/notesSlide7.xml" ContentType="application/vnd.openxmlformats-officedocument.presentationml.notesSlide+xml"/>
  <Override PartName="/ppt/charts/chart4.xml" ContentType="application/vnd.openxmlformats-officedocument.drawingml.chart+xml"/>
  <Override PartName="/ppt/theme/themeOverride2.xml" ContentType="application/vnd.openxmlformats-officedocument.themeOverride+xml"/>
  <Override PartName="/ppt/notesSlides/notesSlide8.xml" ContentType="application/vnd.openxmlformats-officedocument.presentationml.notesSlid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notesSlides/notesSlide9.xml" ContentType="application/vnd.openxmlformats-officedocument.presentationml.notesSlide+xml"/>
  <Override PartName="/ppt/charts/chart7.xml" ContentType="application/vnd.openxmlformats-officedocument.drawingml.chart+xml"/>
  <Override PartName="/ppt/notesSlides/notesSlide10.xml" ContentType="application/vnd.openxmlformats-officedocument.presentationml.notesSlide+xml"/>
  <Override PartName="/ppt/charts/chart8.xml" ContentType="application/vnd.openxmlformats-officedocument.drawingml.chart+xml"/>
  <Override PartName="/ppt/drawings/drawing2.xml" ContentType="application/vnd.openxmlformats-officedocument.drawingml.chartshapes+xml"/>
  <Override PartName="/ppt/notesSlides/notesSlide11.xml" ContentType="application/vnd.openxmlformats-officedocument.presentationml.notesSlide+xml"/>
  <Override PartName="/ppt/charts/chart9.xml" ContentType="application/vnd.openxmlformats-officedocument.drawingml.chart+xml"/>
  <Override PartName="/ppt/notesSlides/notesSlide12.xml" ContentType="application/vnd.openxmlformats-officedocument.presentationml.notesSlide+xml"/>
  <Override PartName="/ppt/charts/chart10.xml" ContentType="application/vnd.openxmlformats-officedocument.drawingml.chart+xml"/>
  <Override PartName="/ppt/notesSlides/notesSlide13.xml" ContentType="application/vnd.openxmlformats-officedocument.presentationml.notesSlide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36" r:id="rId2"/>
  </p:sldMasterIdLst>
  <p:notesMasterIdLst>
    <p:notesMasterId r:id="rId38"/>
  </p:notesMasterIdLst>
  <p:handoutMasterIdLst>
    <p:handoutMasterId r:id="rId39"/>
  </p:handoutMasterIdLst>
  <p:sldIdLst>
    <p:sldId id="336" r:id="rId3"/>
    <p:sldId id="329" r:id="rId4"/>
    <p:sldId id="352" r:id="rId5"/>
    <p:sldId id="376" r:id="rId6"/>
    <p:sldId id="377" r:id="rId7"/>
    <p:sldId id="378" r:id="rId8"/>
    <p:sldId id="354" r:id="rId9"/>
    <p:sldId id="361" r:id="rId10"/>
    <p:sldId id="353" r:id="rId11"/>
    <p:sldId id="296" r:id="rId12"/>
    <p:sldId id="316" r:id="rId13"/>
    <p:sldId id="356" r:id="rId14"/>
    <p:sldId id="355" r:id="rId15"/>
    <p:sldId id="357" r:id="rId16"/>
    <p:sldId id="358" r:id="rId17"/>
    <p:sldId id="359" r:id="rId18"/>
    <p:sldId id="348" r:id="rId19"/>
    <p:sldId id="341" r:id="rId20"/>
    <p:sldId id="342" r:id="rId21"/>
    <p:sldId id="344" r:id="rId22"/>
    <p:sldId id="367" r:id="rId23"/>
    <p:sldId id="368" r:id="rId24"/>
    <p:sldId id="369" r:id="rId25"/>
    <p:sldId id="370" r:id="rId26"/>
    <p:sldId id="371" r:id="rId27"/>
    <p:sldId id="372" r:id="rId28"/>
    <p:sldId id="373" r:id="rId29"/>
    <p:sldId id="374" r:id="rId30"/>
    <p:sldId id="346" r:id="rId31"/>
    <p:sldId id="379" r:id="rId32"/>
    <p:sldId id="364" r:id="rId33"/>
    <p:sldId id="365" r:id="rId34"/>
    <p:sldId id="366" r:id="rId35"/>
    <p:sldId id="351" r:id="rId36"/>
    <p:sldId id="363" r:id="rId37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5" charset="-128"/>
        <a:cs typeface="Tahoma" pitchFamily="34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5" charset="-128"/>
        <a:cs typeface="Tahoma" pitchFamily="34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5" charset="-128"/>
        <a:cs typeface="Tahoma" pitchFamily="34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5" charset="-128"/>
        <a:cs typeface="Tahoma" pitchFamily="34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5" charset="-128"/>
        <a:cs typeface="Tahoma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5" charset="-128"/>
        <a:cs typeface="Tahoma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5" charset="-128"/>
        <a:cs typeface="Tahoma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5" charset="-128"/>
        <a:cs typeface="Tahoma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5" charset="-128"/>
        <a:cs typeface="Tahoma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81D19"/>
    <a:srgbClr val="A89A80"/>
    <a:srgbClr val="E57B20"/>
    <a:srgbClr val="4D004A"/>
    <a:srgbClr val="0087B3"/>
    <a:srgbClr val="0029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7265" autoAdjust="0"/>
    <p:restoredTop sz="94622" autoAdjust="0"/>
  </p:normalViewPr>
  <p:slideViewPr>
    <p:cSldViewPr snapToGrid="0">
      <p:cViewPr>
        <p:scale>
          <a:sx n="100" d="100"/>
          <a:sy n="100" d="100"/>
        </p:scale>
        <p:origin x="514" y="13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3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\\okonomi\felles$\Prosjekter%20i%20arbeid\Prosjekter%20i%20arbeid%20-%20RN\Innlandsbarometeret\grafer%20sendt%20banken\141022-grafer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\\okonomi\felles$\Prosjekter%20i%20arbeid\Prosjekter%20i%20arbeid%20-%20RN\Innlandsbarometeret\grafer%20sendt%20banken\141022-grafer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\\okonomi\felles$\Prosjekter%20i%20arbeid\Prosjekter%20i%20arbeid%20-%20RN\Innlandsbarometeret\grafer%20sendt%20banken\141022-grafer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1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2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\\okonomi\felles$\Prosjekter%20i%20arbeid\Prosjekter%20i%20arbeid%20-%20RN\Innlandsbarometeret\grafer%20sendt%20banken\141023-bef-n&#230;ring.xlsx" TargetMode="Externa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\\okonomi\felles$\Prosjekter%20i%20arbeid\Prosjekter%20i%20arbeid%20-%20RN\Innlandsbarometeret\grafer%20sendt%20banken\141023-bef-n&#230;ring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\\okonomi\felles$\Prosjekter%20i%20arbeid\Prosjekter%20i%20arbeid%20-%20RN\Innlandsbarometeret\statistikk\befolkningsutvikling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053676743644567"/>
          <c:y val="4.5885704324140734E-2"/>
          <c:w val="0.77547045827905392"/>
          <c:h val="0.5684368166509536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'Ark1'!$G$1</c:f>
              <c:strCache>
                <c:ptCount val="1"/>
                <c:pt idx="0">
                  <c:v>Prosent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rgbClr val="000000"/>
              </a:solidFill>
            </a:ln>
          </c:spPr>
          <c:invertIfNegative val="0"/>
          <c:dPt>
            <c:idx val="5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solidFill>
                  <a:srgbClr val="000000"/>
                </a:solidFill>
              </a:ln>
            </c:spPr>
          </c:dPt>
          <c:dLbls>
            <c:numFmt formatCode="#,##0.0" sourceLinked="0"/>
            <c:txPr>
              <a:bodyPr/>
              <a:lstStyle/>
              <a:p>
                <a:pPr>
                  <a:defRPr sz="1200"/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'Ark1'!$F$2:$F$21</c:f>
              <c:strCache>
                <c:ptCount val="20"/>
                <c:pt idx="0">
                  <c:v>Oslo</c:v>
                </c:pt>
                <c:pt idx="1">
                  <c:v>Akershus</c:v>
                </c:pt>
                <c:pt idx="2">
                  <c:v>Buskerud</c:v>
                </c:pt>
                <c:pt idx="3">
                  <c:v>Rogaland</c:v>
                </c:pt>
                <c:pt idx="4">
                  <c:v>Østfold</c:v>
                </c:pt>
                <c:pt idx="5">
                  <c:v>HELE LANDET</c:v>
                </c:pt>
                <c:pt idx="6">
                  <c:v>Vest-Agder</c:v>
                </c:pt>
                <c:pt idx="7">
                  <c:v>Vestfold</c:v>
                </c:pt>
                <c:pt idx="8">
                  <c:v>Hordaland</c:v>
                </c:pt>
                <c:pt idx="9">
                  <c:v>Telemark</c:v>
                </c:pt>
                <c:pt idx="10">
                  <c:v>Aust-Agder</c:v>
                </c:pt>
                <c:pt idx="11">
                  <c:v>Finnmark Finnmárku</c:v>
                </c:pt>
                <c:pt idx="12">
                  <c:v>Sør-Trøndelag</c:v>
                </c:pt>
                <c:pt idx="13">
                  <c:v>Møre og Romsdal</c:v>
                </c:pt>
                <c:pt idx="14">
                  <c:v>Sogn og Fjordane</c:v>
                </c:pt>
                <c:pt idx="15">
                  <c:v>Oppland</c:v>
                </c:pt>
                <c:pt idx="16">
                  <c:v>Troms Romsa</c:v>
                </c:pt>
                <c:pt idx="17">
                  <c:v>Hedmark</c:v>
                </c:pt>
                <c:pt idx="18">
                  <c:v>Nordland</c:v>
                </c:pt>
                <c:pt idx="19">
                  <c:v>Nord-Trøndelag</c:v>
                </c:pt>
              </c:strCache>
            </c:strRef>
          </c:cat>
          <c:val>
            <c:numRef>
              <c:f>'Ark1'!$G$2:$G$21</c:f>
              <c:numCache>
                <c:formatCode>0.0</c:formatCode>
                <c:ptCount val="20"/>
                <c:pt idx="0">
                  <c:v>27.347067443683333</c:v>
                </c:pt>
                <c:pt idx="1">
                  <c:v>13.118943371749062</c:v>
                </c:pt>
                <c:pt idx="2">
                  <c:v>12.551955385313946</c:v>
                </c:pt>
                <c:pt idx="3">
                  <c:v>11.447912942490452</c:v>
                </c:pt>
                <c:pt idx="4">
                  <c:v>11.363017278824524</c:v>
                </c:pt>
                <c:pt idx="5">
                  <c:v>11.3</c:v>
                </c:pt>
                <c:pt idx="6">
                  <c:v>10.379922172593719</c:v>
                </c:pt>
                <c:pt idx="7">
                  <c:v>9.5695372828447223</c:v>
                </c:pt>
                <c:pt idx="8">
                  <c:v>8.880180227379979</c:v>
                </c:pt>
                <c:pt idx="9">
                  <c:v>8.5459873626144987</c:v>
                </c:pt>
                <c:pt idx="10">
                  <c:v>8.4139024322804818</c:v>
                </c:pt>
                <c:pt idx="11">
                  <c:v>7.9087515098276064</c:v>
                </c:pt>
                <c:pt idx="12">
                  <c:v>7.8524300715546875</c:v>
                </c:pt>
                <c:pt idx="13">
                  <c:v>6.6802779568737005</c:v>
                </c:pt>
                <c:pt idx="14">
                  <c:v>6.5278296600672245</c:v>
                </c:pt>
                <c:pt idx="15">
                  <c:v>6.3050708362128445</c:v>
                </c:pt>
                <c:pt idx="16">
                  <c:v>6.3005610438738904</c:v>
                </c:pt>
                <c:pt idx="17">
                  <c:v>6.1717066315695694</c:v>
                </c:pt>
                <c:pt idx="18">
                  <c:v>5.0526725666713217</c:v>
                </c:pt>
                <c:pt idx="19">
                  <c:v>4.5167420470525714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43746944"/>
        <c:axId val="143748480"/>
      </c:barChart>
      <c:catAx>
        <c:axId val="143746944"/>
        <c:scaling>
          <c:orientation val="minMax"/>
        </c:scaling>
        <c:delete val="0"/>
        <c:axPos val="b"/>
        <c:majorTickMark val="out"/>
        <c:minorTickMark val="none"/>
        <c:tickLblPos val="low"/>
        <c:crossAx val="143748480"/>
        <c:crosses val="autoZero"/>
        <c:auto val="1"/>
        <c:lblAlgn val="ctr"/>
        <c:lblOffset val="100"/>
        <c:noMultiLvlLbl val="0"/>
      </c:catAx>
      <c:valAx>
        <c:axId val="143748480"/>
        <c:scaling>
          <c:orientation val="minMax"/>
        </c:scaling>
        <c:delete val="0"/>
        <c:axPos val="l"/>
        <c:numFmt formatCode="#,##0" sourceLinked="0"/>
        <c:majorTickMark val="out"/>
        <c:minorTickMark val="none"/>
        <c:tickLblPos val="nextTo"/>
        <c:crossAx val="143746944"/>
        <c:crosses val="autoZero"/>
        <c:crossBetween val="between"/>
      </c:valAx>
      <c:spPr>
        <a:ln>
          <a:solidFill>
            <a:schemeClr val="tx1"/>
          </a:solidFill>
        </a:ln>
      </c:spPr>
    </c:plotArea>
    <c:plotVisOnly val="1"/>
    <c:dispBlanksAs val="gap"/>
    <c:showDLblsOverMax val="0"/>
  </c:chart>
  <c:txPr>
    <a:bodyPr/>
    <a:lstStyle/>
    <a:p>
      <a:pPr>
        <a:defRPr sz="1400">
          <a:latin typeface="Tahoma" pitchFamily="34" charset="0"/>
          <a:ea typeface="Tahoma" pitchFamily="34" charset="0"/>
          <a:cs typeface="Tahoma" pitchFamily="34" charset="0"/>
        </a:defRPr>
      </a:pPr>
      <a:endParaRPr lang="nb-NO"/>
    </a:p>
  </c:txPr>
  <c:externalData r:id="rId1">
    <c:autoUpdate val="0"/>
  </c:externalData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nb-NO" dirty="0" smtClean="0"/>
              <a:t>Innlandsk flytting.</a:t>
            </a:r>
            <a:r>
              <a:rPr lang="nb-NO" baseline="0" dirty="0" smtClean="0"/>
              <a:t> Sum 2009-2013</a:t>
            </a:r>
            <a:endParaRPr lang="nb-NO" dirty="0"/>
          </a:p>
        </c:rich>
      </c:tx>
      <c:layout/>
      <c:overlay val="1"/>
    </c:title>
    <c:autoTitleDeleted val="0"/>
    <c:plotArea>
      <c:layout>
        <c:manualLayout>
          <c:layoutTarget val="inner"/>
          <c:xMode val="edge"/>
          <c:yMode val="edge"/>
          <c:x val="0.240757031030878"/>
          <c:y val="0.10376084025038239"/>
          <c:w val="0.70267520207042589"/>
          <c:h val="0.76042908784008789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flytting!$BG$3</c:f>
              <c:strCache>
                <c:ptCount val="1"/>
                <c:pt idx="0">
                  <c:v>Regionen</c:v>
                </c:pt>
              </c:strCache>
            </c:strRef>
          </c:tx>
          <c:invertIfNegative val="0"/>
          <c:cat>
            <c:strRef>
              <c:f>flytting!$BF$4:$BF$13</c:f>
              <c:strCache>
                <c:ptCount val="10"/>
                <c:pt idx="0">
                  <c:v>Sør-Østerdalen</c:v>
                </c:pt>
                <c:pt idx="1">
                  <c:v>Lillehammerreg</c:v>
                </c:pt>
                <c:pt idx="2">
                  <c:v>Hadeland</c:v>
                </c:pt>
                <c:pt idx="3">
                  <c:v>Nord-Østerdalen</c:v>
                </c:pt>
                <c:pt idx="4">
                  <c:v>Midt-Gudbrandsdalen</c:v>
                </c:pt>
                <c:pt idx="5">
                  <c:v>Nord-Gudbrandsdalen</c:v>
                </c:pt>
                <c:pt idx="6">
                  <c:v>Glåmdalen</c:v>
                </c:pt>
                <c:pt idx="7">
                  <c:v>Valdres</c:v>
                </c:pt>
                <c:pt idx="8">
                  <c:v>Gjøvikreg</c:v>
                </c:pt>
                <c:pt idx="9">
                  <c:v>Hamarreg</c:v>
                </c:pt>
              </c:strCache>
            </c:strRef>
          </c:cat>
          <c:val>
            <c:numRef>
              <c:f>flytting!$BG$4:$BG$13</c:f>
              <c:numCache>
                <c:formatCode>0%</c:formatCode>
                <c:ptCount val="10"/>
                <c:pt idx="0">
                  <c:v>0.13868513990763379</c:v>
                </c:pt>
                <c:pt idx="1">
                  <c:v>0.17516395176644817</c:v>
                </c:pt>
                <c:pt idx="2">
                  <c:v>0.19904912836767041</c:v>
                </c:pt>
                <c:pt idx="3">
                  <c:v>0.22014051522248237</c:v>
                </c:pt>
                <c:pt idx="4">
                  <c:v>0.28341463414634166</c:v>
                </c:pt>
                <c:pt idx="5">
                  <c:v>0.3015873015873019</c:v>
                </c:pt>
                <c:pt idx="6">
                  <c:v>0.3376236756851419</c:v>
                </c:pt>
                <c:pt idx="7">
                  <c:v>0.35126964933494592</c:v>
                </c:pt>
                <c:pt idx="8">
                  <c:v>0.40401800712222025</c:v>
                </c:pt>
                <c:pt idx="9">
                  <c:v>0.40581333073664738</c:v>
                </c:pt>
              </c:numCache>
            </c:numRef>
          </c:val>
        </c:ser>
        <c:ser>
          <c:idx val="1"/>
          <c:order val="1"/>
          <c:tx>
            <c:strRef>
              <c:f>flytting!$BH$3</c:f>
              <c:strCache>
                <c:ptCount val="1"/>
                <c:pt idx="0">
                  <c:v>Rest. fylket</c:v>
                </c:pt>
              </c:strCache>
            </c:strRef>
          </c:tx>
          <c:invertIfNegative val="0"/>
          <c:cat>
            <c:strRef>
              <c:f>flytting!$BF$4:$BF$13</c:f>
              <c:strCache>
                <c:ptCount val="10"/>
                <c:pt idx="0">
                  <c:v>Sør-Østerdalen</c:v>
                </c:pt>
                <c:pt idx="1">
                  <c:v>Lillehammerreg</c:v>
                </c:pt>
                <c:pt idx="2">
                  <c:v>Hadeland</c:v>
                </c:pt>
                <c:pt idx="3">
                  <c:v>Nord-Østerdalen</c:v>
                </c:pt>
                <c:pt idx="4">
                  <c:v>Midt-Gudbrandsdalen</c:v>
                </c:pt>
                <c:pt idx="5">
                  <c:v>Nord-Gudbrandsdalen</c:v>
                </c:pt>
                <c:pt idx="6">
                  <c:v>Glåmdalen</c:v>
                </c:pt>
                <c:pt idx="7">
                  <c:v>Valdres</c:v>
                </c:pt>
                <c:pt idx="8">
                  <c:v>Gjøvikreg</c:v>
                </c:pt>
                <c:pt idx="9">
                  <c:v>Hamarreg</c:v>
                </c:pt>
              </c:strCache>
            </c:strRef>
          </c:cat>
          <c:val>
            <c:numRef>
              <c:f>flytting!$BH$4:$BH$13</c:f>
              <c:numCache>
                <c:formatCode>0%</c:formatCode>
                <c:ptCount val="10"/>
                <c:pt idx="0">
                  <c:v>0.2400162999185004</c:v>
                </c:pt>
                <c:pt idx="1">
                  <c:v>0.16627882377829489</c:v>
                </c:pt>
                <c:pt idx="2">
                  <c:v>0.10713153724247226</c:v>
                </c:pt>
                <c:pt idx="3">
                  <c:v>0.17213114754098371</c:v>
                </c:pt>
                <c:pt idx="4">
                  <c:v>0.25804878048780511</c:v>
                </c:pt>
                <c:pt idx="5">
                  <c:v>0.17167919799498738</c:v>
                </c:pt>
                <c:pt idx="6">
                  <c:v>0.10007880220646173</c:v>
                </c:pt>
                <c:pt idx="7">
                  <c:v>0.13573155985489721</c:v>
                </c:pt>
                <c:pt idx="8">
                  <c:v>0.12208560102129959</c:v>
                </c:pt>
                <c:pt idx="9">
                  <c:v>0.10803836603534735</c:v>
                </c:pt>
              </c:numCache>
            </c:numRef>
          </c:val>
        </c:ser>
        <c:ser>
          <c:idx val="2"/>
          <c:order val="2"/>
          <c:tx>
            <c:strRef>
              <c:f>flytting!$BI$3</c:f>
              <c:strCache>
                <c:ptCount val="1"/>
                <c:pt idx="0">
                  <c:v>Rest. Innlandet</c:v>
                </c:pt>
              </c:strCache>
            </c:strRef>
          </c:tx>
          <c:invertIfNegative val="0"/>
          <c:cat>
            <c:strRef>
              <c:f>flytting!$BF$4:$BF$13</c:f>
              <c:strCache>
                <c:ptCount val="10"/>
                <c:pt idx="0">
                  <c:v>Sør-Østerdalen</c:v>
                </c:pt>
                <c:pt idx="1">
                  <c:v>Lillehammerreg</c:v>
                </c:pt>
                <c:pt idx="2">
                  <c:v>Hadeland</c:v>
                </c:pt>
                <c:pt idx="3">
                  <c:v>Nord-Østerdalen</c:v>
                </c:pt>
                <c:pt idx="4">
                  <c:v>Midt-Gudbrandsdalen</c:v>
                </c:pt>
                <c:pt idx="5">
                  <c:v>Nord-Gudbrandsdalen</c:v>
                </c:pt>
                <c:pt idx="6">
                  <c:v>Glåmdalen</c:v>
                </c:pt>
                <c:pt idx="7">
                  <c:v>Valdres</c:v>
                </c:pt>
                <c:pt idx="8">
                  <c:v>Gjøvikreg</c:v>
                </c:pt>
                <c:pt idx="9">
                  <c:v>Hamarreg</c:v>
                </c:pt>
              </c:strCache>
            </c:strRef>
          </c:cat>
          <c:val>
            <c:numRef>
              <c:f>flytting!$BI$4:$BI$13</c:f>
              <c:numCache>
                <c:formatCode>0%</c:formatCode>
                <c:ptCount val="10"/>
                <c:pt idx="0">
                  <c:v>5.8543873947296932E-2</c:v>
                </c:pt>
                <c:pt idx="1">
                  <c:v>0.12925745716099024</c:v>
                </c:pt>
                <c:pt idx="2">
                  <c:v>3.1378763866877997E-2</c:v>
                </c:pt>
                <c:pt idx="3">
                  <c:v>4.5277127244340395E-2</c:v>
                </c:pt>
                <c:pt idx="4">
                  <c:v>6.3414634146341575E-2</c:v>
                </c:pt>
                <c:pt idx="5">
                  <c:v>6.4745196324143744E-2</c:v>
                </c:pt>
                <c:pt idx="6">
                  <c:v>3.8963313194991682E-2</c:v>
                </c:pt>
                <c:pt idx="7">
                  <c:v>4.4135429262394187E-2</c:v>
                </c:pt>
                <c:pt idx="8">
                  <c:v>8.3114963381038895E-2</c:v>
                </c:pt>
                <c:pt idx="9">
                  <c:v>0.11276108866059692</c:v>
                </c:pt>
              </c:numCache>
            </c:numRef>
          </c:val>
        </c:ser>
        <c:ser>
          <c:idx val="3"/>
          <c:order val="3"/>
          <c:tx>
            <c:strRef>
              <c:f>flytting!$BJ$3</c:f>
              <c:strCache>
                <c:ptCount val="1"/>
                <c:pt idx="0">
                  <c:v>Oslo</c:v>
                </c:pt>
              </c:strCache>
            </c:strRef>
          </c:tx>
          <c:invertIfNegative val="0"/>
          <c:cat>
            <c:strRef>
              <c:f>flytting!$BF$4:$BF$13</c:f>
              <c:strCache>
                <c:ptCount val="10"/>
                <c:pt idx="0">
                  <c:v>Sør-Østerdalen</c:v>
                </c:pt>
                <c:pt idx="1">
                  <c:v>Lillehammerreg</c:v>
                </c:pt>
                <c:pt idx="2">
                  <c:v>Hadeland</c:v>
                </c:pt>
                <c:pt idx="3">
                  <c:v>Nord-Østerdalen</c:v>
                </c:pt>
                <c:pt idx="4">
                  <c:v>Midt-Gudbrandsdalen</c:v>
                </c:pt>
                <c:pt idx="5">
                  <c:v>Nord-Gudbrandsdalen</c:v>
                </c:pt>
                <c:pt idx="6">
                  <c:v>Glåmdalen</c:v>
                </c:pt>
                <c:pt idx="7">
                  <c:v>Valdres</c:v>
                </c:pt>
                <c:pt idx="8">
                  <c:v>Gjøvikreg</c:v>
                </c:pt>
                <c:pt idx="9">
                  <c:v>Hamarreg</c:v>
                </c:pt>
              </c:strCache>
            </c:strRef>
          </c:cat>
          <c:val>
            <c:numRef>
              <c:f>flytting!$BJ$4:$BJ$13</c:f>
              <c:numCache>
                <c:formatCode>0%</c:formatCode>
                <c:ptCount val="10"/>
                <c:pt idx="0">
                  <c:v>0.13379516435751154</c:v>
                </c:pt>
                <c:pt idx="1">
                  <c:v>0.15739369579014184</c:v>
                </c:pt>
                <c:pt idx="2">
                  <c:v>0.20887480190174318</c:v>
                </c:pt>
                <c:pt idx="3">
                  <c:v>8.1967213114754051E-2</c:v>
                </c:pt>
                <c:pt idx="4">
                  <c:v>8.2439024390243948E-2</c:v>
                </c:pt>
                <c:pt idx="5">
                  <c:v>0.10526315789473686</c:v>
                </c:pt>
                <c:pt idx="6">
                  <c:v>0.13729095525785834</c:v>
                </c:pt>
                <c:pt idx="7">
                  <c:v>0.12031438935912939</c:v>
                </c:pt>
                <c:pt idx="8">
                  <c:v>0.10112208560102136</c:v>
                </c:pt>
                <c:pt idx="9">
                  <c:v>0.11324796728175665</c:v>
                </c:pt>
              </c:numCache>
            </c:numRef>
          </c:val>
        </c:ser>
        <c:ser>
          <c:idx val="4"/>
          <c:order val="4"/>
          <c:tx>
            <c:strRef>
              <c:f>flytting!$BK$3</c:f>
              <c:strCache>
                <c:ptCount val="1"/>
                <c:pt idx="0">
                  <c:v>Rest. Norge</c:v>
                </c:pt>
              </c:strCache>
            </c:strRef>
          </c:tx>
          <c:invertIfNegative val="0"/>
          <c:cat>
            <c:strRef>
              <c:f>flytting!$BF$4:$BF$13</c:f>
              <c:strCache>
                <c:ptCount val="10"/>
                <c:pt idx="0">
                  <c:v>Sør-Østerdalen</c:v>
                </c:pt>
                <c:pt idx="1">
                  <c:v>Lillehammerreg</c:v>
                </c:pt>
                <c:pt idx="2">
                  <c:v>Hadeland</c:v>
                </c:pt>
                <c:pt idx="3">
                  <c:v>Nord-Østerdalen</c:v>
                </c:pt>
                <c:pt idx="4">
                  <c:v>Midt-Gudbrandsdalen</c:v>
                </c:pt>
                <c:pt idx="5">
                  <c:v>Nord-Gudbrandsdalen</c:v>
                </c:pt>
                <c:pt idx="6">
                  <c:v>Glåmdalen</c:v>
                </c:pt>
                <c:pt idx="7">
                  <c:v>Valdres</c:v>
                </c:pt>
                <c:pt idx="8">
                  <c:v>Gjøvikreg</c:v>
                </c:pt>
                <c:pt idx="9">
                  <c:v>Hamarreg</c:v>
                </c:pt>
              </c:strCache>
            </c:strRef>
          </c:cat>
          <c:val>
            <c:numRef>
              <c:f>flytting!$BK$4:$BK$13</c:f>
              <c:numCache>
                <c:formatCode>0%</c:formatCode>
                <c:ptCount val="10"/>
                <c:pt idx="0">
                  <c:v>0.42895952186905778</c:v>
                </c:pt>
                <c:pt idx="1">
                  <c:v>0.37190607150412552</c:v>
                </c:pt>
                <c:pt idx="2">
                  <c:v>0.45356576862123615</c:v>
                </c:pt>
                <c:pt idx="3">
                  <c:v>0.48048399687743987</c:v>
                </c:pt>
                <c:pt idx="4">
                  <c:v>0.31268292682926879</c:v>
                </c:pt>
                <c:pt idx="5">
                  <c:v>0.35672514619883039</c:v>
                </c:pt>
                <c:pt idx="6">
                  <c:v>0.38604325365554681</c:v>
                </c:pt>
                <c:pt idx="7">
                  <c:v>0.3485489721886339</c:v>
                </c:pt>
                <c:pt idx="8">
                  <c:v>0.28965934287442047</c:v>
                </c:pt>
                <c:pt idx="9">
                  <c:v>0.2601392472856518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51041152"/>
        <c:axId val="151042688"/>
      </c:barChart>
      <c:catAx>
        <c:axId val="151041152"/>
        <c:scaling>
          <c:orientation val="minMax"/>
        </c:scaling>
        <c:delete val="0"/>
        <c:axPos val="l"/>
        <c:majorTickMark val="out"/>
        <c:minorTickMark val="none"/>
        <c:tickLblPos val="nextTo"/>
        <c:crossAx val="151042688"/>
        <c:crosses val="autoZero"/>
        <c:auto val="1"/>
        <c:lblAlgn val="ctr"/>
        <c:lblOffset val="100"/>
        <c:noMultiLvlLbl val="0"/>
      </c:catAx>
      <c:valAx>
        <c:axId val="151042688"/>
        <c:scaling>
          <c:orientation val="minMax"/>
        </c:scaling>
        <c:delete val="0"/>
        <c:axPos val="b"/>
        <c:majorGridlines/>
        <c:numFmt formatCode="0%" sourceLinked="1"/>
        <c:majorTickMark val="out"/>
        <c:minorTickMark val="none"/>
        <c:tickLblPos val="nextTo"/>
        <c:crossAx val="151041152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nb-NO" sz="1400" dirty="0" smtClean="0"/>
              <a:t>Hvor 15-åringen i 1985-1989 fra Innlandet bor i dag</a:t>
            </a:r>
            <a:endParaRPr lang="nb-NO" sz="1400" dirty="0"/>
          </a:p>
        </c:rich>
      </c:tx>
      <c:layout/>
      <c:overlay val="0"/>
    </c:title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flytting!$BO$3</c:f>
              <c:strCache>
                <c:ptCount val="1"/>
                <c:pt idx="0">
                  <c:v>Bofaste</c:v>
                </c:pt>
              </c:strCache>
            </c:strRef>
          </c:tx>
          <c:invertIfNegative val="0"/>
          <c:cat>
            <c:strRef>
              <c:f>flytting!$BN$4:$BN$13</c:f>
              <c:strCache>
                <c:ptCount val="10"/>
                <c:pt idx="0">
                  <c:v>Nord-Østerdalen </c:v>
                </c:pt>
                <c:pt idx="1">
                  <c:v>Nord-Gudbrandsdalen</c:v>
                </c:pt>
                <c:pt idx="2">
                  <c:v>Midt-Gudbrandsdalen</c:v>
                </c:pt>
                <c:pt idx="3">
                  <c:v>Valdres</c:v>
                </c:pt>
                <c:pt idx="4">
                  <c:v>Hadeland</c:v>
                </c:pt>
                <c:pt idx="5">
                  <c:v>Sør-Østerdalen</c:v>
                </c:pt>
                <c:pt idx="6">
                  <c:v>Lillehammerreg</c:v>
                </c:pt>
                <c:pt idx="7">
                  <c:v>Glåmdalen</c:v>
                </c:pt>
                <c:pt idx="8">
                  <c:v>Hamarreg</c:v>
                </c:pt>
                <c:pt idx="9">
                  <c:v>Gjøvikregionen</c:v>
                </c:pt>
              </c:strCache>
            </c:strRef>
          </c:cat>
          <c:val>
            <c:numRef>
              <c:f>flytting!$BO$4:$BO$13</c:f>
              <c:numCache>
                <c:formatCode>0%</c:formatCode>
                <c:ptCount val="10"/>
                <c:pt idx="0">
                  <c:v>0.22826969943135675</c:v>
                </c:pt>
                <c:pt idx="1">
                  <c:v>0.30603948896631822</c:v>
                </c:pt>
                <c:pt idx="2">
                  <c:v>0.29144178874325388</c:v>
                </c:pt>
                <c:pt idx="3">
                  <c:v>0.290506780870807</c:v>
                </c:pt>
                <c:pt idx="4">
                  <c:v>0.31781781781781843</c:v>
                </c:pt>
                <c:pt idx="5">
                  <c:v>0.35681024447031434</c:v>
                </c:pt>
                <c:pt idx="6">
                  <c:v>0.31085223789086502</c:v>
                </c:pt>
                <c:pt idx="7">
                  <c:v>0.32564311964066989</c:v>
                </c:pt>
                <c:pt idx="8">
                  <c:v>0.26960429047688078</c:v>
                </c:pt>
                <c:pt idx="9">
                  <c:v>0.35926384163315805</c:v>
                </c:pt>
              </c:numCache>
            </c:numRef>
          </c:val>
        </c:ser>
        <c:ser>
          <c:idx val="1"/>
          <c:order val="1"/>
          <c:tx>
            <c:strRef>
              <c:f>flytting!$BP$3</c:f>
              <c:strCache>
                <c:ptCount val="1"/>
                <c:pt idx="0">
                  <c:v>Tilbakeflyttere</c:v>
                </c:pt>
              </c:strCache>
            </c:strRef>
          </c:tx>
          <c:invertIfNegative val="0"/>
          <c:cat>
            <c:strRef>
              <c:f>flytting!$BN$4:$BN$13</c:f>
              <c:strCache>
                <c:ptCount val="10"/>
                <c:pt idx="0">
                  <c:v>Nord-Østerdalen </c:v>
                </c:pt>
                <c:pt idx="1">
                  <c:v>Nord-Gudbrandsdalen</c:v>
                </c:pt>
                <c:pt idx="2">
                  <c:v>Midt-Gudbrandsdalen</c:v>
                </c:pt>
                <c:pt idx="3">
                  <c:v>Valdres</c:v>
                </c:pt>
                <c:pt idx="4">
                  <c:v>Hadeland</c:v>
                </c:pt>
                <c:pt idx="5">
                  <c:v>Sør-Østerdalen</c:v>
                </c:pt>
                <c:pt idx="6">
                  <c:v>Lillehammerreg</c:v>
                </c:pt>
                <c:pt idx="7">
                  <c:v>Glåmdalen</c:v>
                </c:pt>
                <c:pt idx="8">
                  <c:v>Hamarreg</c:v>
                </c:pt>
                <c:pt idx="9">
                  <c:v>Gjøvikregionen</c:v>
                </c:pt>
              </c:strCache>
            </c:strRef>
          </c:cat>
          <c:val>
            <c:numRef>
              <c:f>flytting!$BP$4:$BP$13</c:f>
              <c:numCache>
                <c:formatCode>0%</c:formatCode>
                <c:ptCount val="10"/>
                <c:pt idx="0">
                  <c:v>0.14459788789601968</c:v>
                </c:pt>
                <c:pt idx="1">
                  <c:v>0.14169570267131243</c:v>
                </c:pt>
                <c:pt idx="2">
                  <c:v>0.15574402467232099</c:v>
                </c:pt>
                <c:pt idx="3">
                  <c:v>0.15132048536759476</c:v>
                </c:pt>
                <c:pt idx="4">
                  <c:v>0.19919919919919932</c:v>
                </c:pt>
                <c:pt idx="5">
                  <c:v>0.20081490104773003</c:v>
                </c:pt>
                <c:pt idx="6">
                  <c:v>0.22716125076640109</c:v>
                </c:pt>
                <c:pt idx="7">
                  <c:v>0.20436913025724798</c:v>
                </c:pt>
                <c:pt idx="8">
                  <c:v>0.21147992462675747</c:v>
                </c:pt>
                <c:pt idx="9">
                  <c:v>0.20847510052582752</c:v>
                </c:pt>
              </c:numCache>
            </c:numRef>
          </c:val>
        </c:ser>
        <c:ser>
          <c:idx val="2"/>
          <c:order val="2"/>
          <c:tx>
            <c:strRef>
              <c:f>flytting!$BQ$3</c:f>
              <c:strCache>
                <c:ptCount val="1"/>
                <c:pt idx="0">
                  <c:v>Internflyttere</c:v>
                </c:pt>
              </c:strCache>
            </c:strRef>
          </c:tx>
          <c:invertIfNegative val="0"/>
          <c:cat>
            <c:strRef>
              <c:f>flytting!$BN$4:$BN$13</c:f>
              <c:strCache>
                <c:ptCount val="10"/>
                <c:pt idx="0">
                  <c:v>Nord-Østerdalen </c:v>
                </c:pt>
                <c:pt idx="1">
                  <c:v>Nord-Gudbrandsdalen</c:v>
                </c:pt>
                <c:pt idx="2">
                  <c:v>Midt-Gudbrandsdalen</c:v>
                </c:pt>
                <c:pt idx="3">
                  <c:v>Valdres</c:v>
                </c:pt>
                <c:pt idx="4">
                  <c:v>Hadeland</c:v>
                </c:pt>
                <c:pt idx="5">
                  <c:v>Sør-Østerdalen</c:v>
                </c:pt>
                <c:pt idx="6">
                  <c:v>Lillehammerreg</c:v>
                </c:pt>
                <c:pt idx="7">
                  <c:v>Glåmdalen</c:v>
                </c:pt>
                <c:pt idx="8">
                  <c:v>Hamarreg</c:v>
                </c:pt>
                <c:pt idx="9">
                  <c:v>Gjøvikregionen</c:v>
                </c:pt>
              </c:strCache>
            </c:strRef>
          </c:cat>
          <c:val>
            <c:numRef>
              <c:f>flytting!$BQ$4:$BQ$13</c:f>
              <c:numCache>
                <c:formatCode>0%</c:formatCode>
                <c:ptCount val="10"/>
                <c:pt idx="0">
                  <c:v>9.0982940698619008E-2</c:v>
                </c:pt>
                <c:pt idx="1">
                  <c:v>6.097560975609756E-2</c:v>
                </c:pt>
                <c:pt idx="2">
                  <c:v>8.095605242868166E-2</c:v>
                </c:pt>
                <c:pt idx="3">
                  <c:v>0.12348322626695228</c:v>
                </c:pt>
                <c:pt idx="4">
                  <c:v>9.0590590590590742E-2</c:v>
                </c:pt>
                <c:pt idx="5">
                  <c:v>6.5192083818393545E-2</c:v>
                </c:pt>
                <c:pt idx="6">
                  <c:v>0.10177805027590445</c:v>
                </c:pt>
                <c:pt idx="7">
                  <c:v>0.14087382605144957</c:v>
                </c:pt>
                <c:pt idx="8">
                  <c:v>0.20408754892013339</c:v>
                </c:pt>
                <c:pt idx="9">
                  <c:v>0.18326631611506364</c:v>
                </c:pt>
              </c:numCache>
            </c:numRef>
          </c:val>
        </c:ser>
        <c:ser>
          <c:idx val="3"/>
          <c:order val="3"/>
          <c:tx>
            <c:strRef>
              <c:f>flytting!$BR$3</c:f>
              <c:strCache>
                <c:ptCount val="1"/>
                <c:pt idx="0">
                  <c:v>Utflyttere</c:v>
                </c:pt>
              </c:strCache>
            </c:strRef>
          </c:tx>
          <c:invertIfNegative val="0"/>
          <c:cat>
            <c:strRef>
              <c:f>flytting!$BN$4:$BN$13</c:f>
              <c:strCache>
                <c:ptCount val="10"/>
                <c:pt idx="0">
                  <c:v>Nord-Østerdalen </c:v>
                </c:pt>
                <c:pt idx="1">
                  <c:v>Nord-Gudbrandsdalen</c:v>
                </c:pt>
                <c:pt idx="2">
                  <c:v>Midt-Gudbrandsdalen</c:v>
                </c:pt>
                <c:pt idx="3">
                  <c:v>Valdres</c:v>
                </c:pt>
                <c:pt idx="4">
                  <c:v>Hadeland</c:v>
                </c:pt>
                <c:pt idx="5">
                  <c:v>Sør-Østerdalen</c:v>
                </c:pt>
                <c:pt idx="6">
                  <c:v>Lillehammerreg</c:v>
                </c:pt>
                <c:pt idx="7">
                  <c:v>Glåmdalen</c:v>
                </c:pt>
                <c:pt idx="8">
                  <c:v>Hamarreg</c:v>
                </c:pt>
                <c:pt idx="9">
                  <c:v>Gjøvikregionen</c:v>
                </c:pt>
              </c:strCache>
            </c:strRef>
          </c:cat>
          <c:val>
            <c:numRef>
              <c:f>flytting!$BR$4:$BR$13</c:f>
              <c:numCache>
                <c:formatCode>0%</c:formatCode>
                <c:ptCount val="10"/>
                <c:pt idx="0">
                  <c:v>0.53614947197400531</c:v>
                </c:pt>
                <c:pt idx="1">
                  <c:v>0.49128919860627185</c:v>
                </c:pt>
                <c:pt idx="2">
                  <c:v>0.47185813415574424</c:v>
                </c:pt>
                <c:pt idx="3">
                  <c:v>0.43468950749464719</c:v>
                </c:pt>
                <c:pt idx="4">
                  <c:v>0.39239239239239276</c:v>
                </c:pt>
                <c:pt idx="5">
                  <c:v>0.37718277066356265</c:v>
                </c:pt>
                <c:pt idx="6">
                  <c:v>0.36020846106683047</c:v>
                </c:pt>
                <c:pt idx="7">
                  <c:v>0.32911392405063311</c:v>
                </c:pt>
                <c:pt idx="8">
                  <c:v>0.31482823597622889</c:v>
                </c:pt>
                <c:pt idx="9">
                  <c:v>0.24899474172595129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65498240"/>
        <c:axId val="165508224"/>
      </c:barChart>
      <c:catAx>
        <c:axId val="165498240"/>
        <c:scaling>
          <c:orientation val="minMax"/>
        </c:scaling>
        <c:delete val="0"/>
        <c:axPos val="l"/>
        <c:majorTickMark val="out"/>
        <c:minorTickMark val="none"/>
        <c:tickLblPos val="nextTo"/>
        <c:crossAx val="165508224"/>
        <c:crosses val="autoZero"/>
        <c:auto val="1"/>
        <c:lblAlgn val="ctr"/>
        <c:lblOffset val="100"/>
        <c:noMultiLvlLbl val="0"/>
      </c:catAx>
      <c:valAx>
        <c:axId val="165508224"/>
        <c:scaling>
          <c:orientation val="minMax"/>
        </c:scaling>
        <c:delete val="0"/>
        <c:axPos val="b"/>
        <c:majorGridlines/>
        <c:numFmt formatCode="0%" sourceLinked="1"/>
        <c:majorTickMark val="out"/>
        <c:minorTickMark val="none"/>
        <c:tickLblPos val="nextTo"/>
        <c:crossAx val="165498240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nb-NO" sz="1400" dirty="0" smtClean="0"/>
              <a:t>15 åringene i 1985-1989 som flyttet innom eller til Innlandet</a:t>
            </a:r>
            <a:endParaRPr lang="nb-NO" sz="1400" dirty="0"/>
          </a:p>
        </c:rich>
      </c:tx>
      <c:layout/>
      <c:overlay val="0"/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flytting!$BW$3</c:f>
              <c:strCache>
                <c:ptCount val="1"/>
                <c:pt idx="0">
                  <c:v>Videreflyttere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flytting!$BV$4:$BV$13</c:f>
              <c:strCache>
                <c:ptCount val="10"/>
                <c:pt idx="0">
                  <c:v>Nord-Gudbrandsdalen</c:v>
                </c:pt>
                <c:pt idx="1">
                  <c:v>Midt-Gudbrandsdalen</c:v>
                </c:pt>
                <c:pt idx="2">
                  <c:v>Hamarreg</c:v>
                </c:pt>
                <c:pt idx="3">
                  <c:v>Gjøvikregionen</c:v>
                </c:pt>
                <c:pt idx="4">
                  <c:v>Glåmdalen</c:v>
                </c:pt>
                <c:pt idx="5">
                  <c:v>Nord-Østerdalen </c:v>
                </c:pt>
                <c:pt idx="6">
                  <c:v>Sør-Østerdalen</c:v>
                </c:pt>
                <c:pt idx="7">
                  <c:v>Valdres</c:v>
                </c:pt>
                <c:pt idx="8">
                  <c:v>Lillehammerreg</c:v>
                </c:pt>
                <c:pt idx="9">
                  <c:v>Hadeland</c:v>
                </c:pt>
              </c:strCache>
            </c:strRef>
          </c:cat>
          <c:val>
            <c:numRef>
              <c:f>flytting!$BW$4:$BW$13</c:f>
              <c:numCache>
                <c:formatCode>0%</c:formatCode>
                <c:ptCount val="10"/>
                <c:pt idx="0">
                  <c:v>0.26480836236933825</c:v>
                </c:pt>
                <c:pt idx="1">
                  <c:v>0.28835774865073244</c:v>
                </c:pt>
                <c:pt idx="2">
                  <c:v>0.34236845919698528</c:v>
                </c:pt>
                <c:pt idx="3">
                  <c:v>0.34348901948654498</c:v>
                </c:pt>
                <c:pt idx="4">
                  <c:v>0.40138832176398553</c:v>
                </c:pt>
                <c:pt idx="5">
                  <c:v>0.50609260763606823</c:v>
                </c:pt>
                <c:pt idx="6">
                  <c:v>0.57683352735739235</c:v>
                </c:pt>
                <c:pt idx="7">
                  <c:v>0.68236973590292604</c:v>
                </c:pt>
                <c:pt idx="8">
                  <c:v>0.69619865113427404</c:v>
                </c:pt>
                <c:pt idx="9">
                  <c:v>0.84234234234234229</c:v>
                </c:pt>
              </c:numCache>
            </c:numRef>
          </c:val>
        </c:ser>
        <c:ser>
          <c:idx val="1"/>
          <c:order val="1"/>
          <c:tx>
            <c:strRef>
              <c:f>flytting!$BX$3</c:f>
              <c:strCache>
                <c:ptCount val="1"/>
                <c:pt idx="0">
                  <c:v>Flyttenetto</c:v>
                </c:pt>
              </c:strCache>
            </c:strRef>
          </c:tx>
          <c:invertIfNegative val="0"/>
          <c:cat>
            <c:strRef>
              <c:f>flytting!$BV$4:$BV$13</c:f>
              <c:strCache>
                <c:ptCount val="10"/>
                <c:pt idx="0">
                  <c:v>Nord-Gudbrandsdalen</c:v>
                </c:pt>
                <c:pt idx="1">
                  <c:v>Midt-Gudbrandsdalen</c:v>
                </c:pt>
                <c:pt idx="2">
                  <c:v>Hamarreg</c:v>
                </c:pt>
                <c:pt idx="3">
                  <c:v>Gjøvikregionen</c:v>
                </c:pt>
                <c:pt idx="4">
                  <c:v>Glåmdalen</c:v>
                </c:pt>
                <c:pt idx="5">
                  <c:v>Nord-Østerdalen </c:v>
                </c:pt>
                <c:pt idx="6">
                  <c:v>Sør-Østerdalen</c:v>
                </c:pt>
                <c:pt idx="7">
                  <c:v>Valdres</c:v>
                </c:pt>
                <c:pt idx="8">
                  <c:v>Lillehammerreg</c:v>
                </c:pt>
                <c:pt idx="9">
                  <c:v>Hadeland</c:v>
                </c:pt>
              </c:strCache>
            </c:strRef>
          </c:cat>
          <c:val>
            <c:numRef>
              <c:f>flytting!$BX$4:$BX$13</c:f>
              <c:numCache>
                <c:formatCode>0%</c:formatCode>
                <c:ptCount val="10"/>
                <c:pt idx="0">
                  <c:v>-0.27351916376306651</c:v>
                </c:pt>
                <c:pt idx="1">
                  <c:v>-0.25443330763299921</c:v>
                </c:pt>
                <c:pt idx="2">
                  <c:v>0.1540803014929702</c:v>
                </c:pt>
                <c:pt idx="3">
                  <c:v>8.9545313949891861E-2</c:v>
                </c:pt>
                <c:pt idx="4">
                  <c:v>-6.124948958758647E-3</c:v>
                </c:pt>
                <c:pt idx="5">
                  <c:v>-0.22908204711616581</c:v>
                </c:pt>
                <c:pt idx="6">
                  <c:v>-7.7415599534342308E-2</c:v>
                </c:pt>
                <c:pt idx="7">
                  <c:v>-0.12419700214132762</c:v>
                </c:pt>
                <c:pt idx="8">
                  <c:v>2.6364193746167993E-2</c:v>
                </c:pt>
                <c:pt idx="9">
                  <c:v>5.8558558558558536E-2</c:v>
                </c:pt>
              </c:numCache>
            </c:numRef>
          </c:val>
        </c:ser>
        <c:ser>
          <c:idx val="2"/>
          <c:order val="2"/>
          <c:tx>
            <c:strRef>
              <c:f>flytting!$BY$3</c:f>
              <c:strCache>
                <c:ptCount val="1"/>
                <c:pt idx="0">
                  <c:v>Innflyttere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cat>
            <c:strRef>
              <c:f>flytting!$BV$4:$BV$13</c:f>
              <c:strCache>
                <c:ptCount val="10"/>
                <c:pt idx="0">
                  <c:v>Nord-Gudbrandsdalen</c:v>
                </c:pt>
                <c:pt idx="1">
                  <c:v>Midt-Gudbrandsdalen</c:v>
                </c:pt>
                <c:pt idx="2">
                  <c:v>Hamarreg</c:v>
                </c:pt>
                <c:pt idx="3">
                  <c:v>Gjøvikregionen</c:v>
                </c:pt>
                <c:pt idx="4">
                  <c:v>Glåmdalen</c:v>
                </c:pt>
                <c:pt idx="5">
                  <c:v>Nord-Østerdalen </c:v>
                </c:pt>
                <c:pt idx="6">
                  <c:v>Sør-Østerdalen</c:v>
                </c:pt>
                <c:pt idx="7">
                  <c:v>Valdres</c:v>
                </c:pt>
                <c:pt idx="8">
                  <c:v>Lillehammerreg</c:v>
                </c:pt>
                <c:pt idx="9">
                  <c:v>Hadeland</c:v>
                </c:pt>
              </c:strCache>
            </c:strRef>
          </c:cat>
          <c:val>
            <c:numRef>
              <c:f>flytting!$BY$4:$BY$13</c:f>
              <c:numCache>
                <c:formatCode>0%</c:formatCode>
                <c:ptCount val="10"/>
                <c:pt idx="0">
                  <c:v>0.21777003484320573</c:v>
                </c:pt>
                <c:pt idx="1">
                  <c:v>0.21742482652274492</c:v>
                </c:pt>
                <c:pt idx="2">
                  <c:v>0.46890853746919842</c:v>
                </c:pt>
                <c:pt idx="3">
                  <c:v>0.33854005567584333</c:v>
                </c:pt>
                <c:pt idx="4">
                  <c:v>0.32298897509187502</c:v>
                </c:pt>
                <c:pt idx="5">
                  <c:v>0.30706742485783939</c:v>
                </c:pt>
                <c:pt idx="6">
                  <c:v>0.29976717112922036</c:v>
                </c:pt>
                <c:pt idx="7">
                  <c:v>0.3104925053533194</c:v>
                </c:pt>
                <c:pt idx="8">
                  <c:v>0.38657265481299846</c:v>
                </c:pt>
                <c:pt idx="9">
                  <c:v>0.45095095095095117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5530240"/>
        <c:axId val="165544320"/>
      </c:barChart>
      <c:catAx>
        <c:axId val="165530240"/>
        <c:scaling>
          <c:orientation val="minMax"/>
        </c:scaling>
        <c:delete val="0"/>
        <c:axPos val="l"/>
        <c:majorGridlines/>
        <c:majorTickMark val="out"/>
        <c:minorTickMark val="none"/>
        <c:tickLblPos val="low"/>
        <c:crossAx val="165544320"/>
        <c:crosses val="autoZero"/>
        <c:auto val="1"/>
        <c:lblAlgn val="ctr"/>
        <c:lblOffset val="100"/>
        <c:noMultiLvlLbl val="0"/>
      </c:catAx>
      <c:valAx>
        <c:axId val="165544320"/>
        <c:scaling>
          <c:orientation val="minMax"/>
        </c:scaling>
        <c:delete val="0"/>
        <c:axPos val="b"/>
        <c:majorGridlines/>
        <c:numFmt formatCode="0%" sourceLinked="1"/>
        <c:majorTickMark val="out"/>
        <c:minorTickMark val="none"/>
        <c:tickLblPos val="nextTo"/>
        <c:crossAx val="165530240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>
        <c:manualLayout>
          <c:layoutTarget val="inner"/>
          <c:xMode val="edge"/>
          <c:yMode val="edge"/>
          <c:x val="4.3615501299747603E-2"/>
          <c:y val="0.12368307032116702"/>
          <c:w val="0.87192469646330184"/>
          <c:h val="0.6792998528710906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'[Diagram i Microsoft PowerPoint]Ark1'!$B$1</c:f>
              <c:strCache>
                <c:ptCount val="1"/>
                <c:pt idx="0">
                  <c:v>Snitt</c:v>
                </c:pt>
              </c:strCache>
            </c:strRef>
          </c:tx>
          <c:spPr>
            <a:solidFill>
              <a:schemeClr val="tx2"/>
            </a:solidFill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'[Diagram i Microsoft PowerPoint]Ark1'!$A$2:$A$20</c:f>
              <c:strCache>
                <c:ptCount val="19"/>
                <c:pt idx="0">
                  <c:v>Vest Agder</c:v>
                </c:pt>
                <c:pt idx="1">
                  <c:v>Rogaland</c:v>
                </c:pt>
                <c:pt idx="2">
                  <c:v>Oslo</c:v>
                </c:pt>
                <c:pt idx="3">
                  <c:v>Buskerud</c:v>
                </c:pt>
                <c:pt idx="4">
                  <c:v>Aust gder</c:v>
                </c:pt>
                <c:pt idx="5">
                  <c:v>Hordaland</c:v>
                </c:pt>
                <c:pt idx="6">
                  <c:v>Sogn og Fjordane</c:v>
                </c:pt>
                <c:pt idx="7">
                  <c:v>Sør Trøndelag</c:v>
                </c:pt>
                <c:pt idx="8">
                  <c:v>Nord Trøndelag</c:v>
                </c:pt>
                <c:pt idx="9">
                  <c:v>Telemark</c:v>
                </c:pt>
                <c:pt idx="10">
                  <c:v>Akershus</c:v>
                </c:pt>
                <c:pt idx="11">
                  <c:v>Vestfold</c:v>
                </c:pt>
                <c:pt idx="12">
                  <c:v>Østfold</c:v>
                </c:pt>
                <c:pt idx="13">
                  <c:v>Nordland</c:v>
                </c:pt>
                <c:pt idx="14">
                  <c:v>Møre og Romsdal</c:v>
                </c:pt>
                <c:pt idx="15">
                  <c:v>Hedmark</c:v>
                </c:pt>
                <c:pt idx="16">
                  <c:v> Finnmark</c:v>
                </c:pt>
                <c:pt idx="17">
                  <c:v>Troms</c:v>
                </c:pt>
                <c:pt idx="18">
                  <c:v>Oppland</c:v>
                </c:pt>
              </c:strCache>
            </c:strRef>
          </c:cat>
          <c:val>
            <c:numRef>
              <c:f>'[Diagram i Microsoft PowerPoint]Ark1'!$B$2:$B$20</c:f>
              <c:numCache>
                <c:formatCode>General</c:formatCode>
                <c:ptCount val="19"/>
                <c:pt idx="0">
                  <c:v>5.2</c:v>
                </c:pt>
                <c:pt idx="1">
                  <c:v>5.07</c:v>
                </c:pt>
                <c:pt idx="2">
                  <c:v>5</c:v>
                </c:pt>
                <c:pt idx="3">
                  <c:v>4.7699999999999996</c:v>
                </c:pt>
                <c:pt idx="4">
                  <c:v>4.71</c:v>
                </c:pt>
                <c:pt idx="5">
                  <c:v>4.71</c:v>
                </c:pt>
                <c:pt idx="6">
                  <c:v>4.58</c:v>
                </c:pt>
                <c:pt idx="7">
                  <c:v>4.58</c:v>
                </c:pt>
                <c:pt idx="8">
                  <c:v>4.54</c:v>
                </c:pt>
                <c:pt idx="9">
                  <c:v>4.53</c:v>
                </c:pt>
                <c:pt idx="10">
                  <c:v>4.5199999999999996</c:v>
                </c:pt>
                <c:pt idx="11">
                  <c:v>4.49</c:v>
                </c:pt>
                <c:pt idx="12">
                  <c:v>4.42</c:v>
                </c:pt>
                <c:pt idx="13">
                  <c:v>4.37</c:v>
                </c:pt>
                <c:pt idx="14">
                  <c:v>4.3600000000000003</c:v>
                </c:pt>
                <c:pt idx="15">
                  <c:v>4.0999999999999996</c:v>
                </c:pt>
                <c:pt idx="16">
                  <c:v>4.09</c:v>
                </c:pt>
                <c:pt idx="17">
                  <c:v>3.75</c:v>
                </c:pt>
                <c:pt idx="18">
                  <c:v>3.73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3779712"/>
        <c:axId val="143781248"/>
      </c:barChart>
      <c:catAx>
        <c:axId val="143779712"/>
        <c:scaling>
          <c:orientation val="minMax"/>
        </c:scaling>
        <c:delete val="0"/>
        <c:axPos val="b"/>
        <c:majorTickMark val="out"/>
        <c:minorTickMark val="none"/>
        <c:tickLblPos val="nextTo"/>
        <c:crossAx val="143781248"/>
        <c:crosses val="autoZero"/>
        <c:auto val="1"/>
        <c:lblAlgn val="ctr"/>
        <c:lblOffset val="100"/>
        <c:noMultiLvlLbl val="0"/>
      </c:catAx>
      <c:valAx>
        <c:axId val="14378124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4377971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3609893615128339"/>
          <c:y val="4.1607273797305555E-2"/>
          <c:w val="0.6007687625798227"/>
          <c:h val="0.8121205071473796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Viktig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txPr>
              <a:bodyPr/>
              <a:lstStyle/>
              <a:p>
                <a:pPr algn="ctr">
                  <a:defRPr lang="nb-NO" sz="1400" b="0" i="0" u="none" strike="noStrike" kern="1200" baseline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'Ark1'!$A$2:$A$8</c:f>
              <c:strCache>
                <c:ptCount val="7"/>
                <c:pt idx="0">
                  <c:v>Lokalt veinett, transport og parkering</c:v>
                </c:pt>
                <c:pt idx="1">
                  <c:v>Kvalitet på kommunal saksbehandling</c:v>
                </c:pt>
                <c:pt idx="2">
                  <c:v>Kvaliteten på tekniske tjenester (f. eks. vann og avløp, renovasjon, brannvesen, oppmåling etc.)</c:v>
                </c:pt>
                <c:pt idx="3">
                  <c:v>Tilrettelegging av arealer og lokaler til næringsformål</c:v>
                </c:pt>
                <c:pt idx="4">
                  <c:v>Helse- og omsorgstjenester</c:v>
                </c:pt>
                <c:pt idx="5">
                  <c:v>Skole og utdanning</c:v>
                </c:pt>
                <c:pt idx="6">
                  <c:v>Barnehagetilbud</c:v>
                </c:pt>
              </c:strCache>
            </c:strRef>
          </c:cat>
          <c:val>
            <c:numRef>
              <c:f>'Ark1'!$B$2:$B$8</c:f>
              <c:numCache>
                <c:formatCode>###0%</c:formatCode>
                <c:ptCount val="7"/>
                <c:pt idx="0">
                  <c:v>0.73206946369772141</c:v>
                </c:pt>
                <c:pt idx="1">
                  <c:v>0.59320948238299986</c:v>
                </c:pt>
                <c:pt idx="2">
                  <c:v>0.55366521936186475</c:v>
                </c:pt>
                <c:pt idx="3">
                  <c:v>0.52759340680442701</c:v>
                </c:pt>
                <c:pt idx="4">
                  <c:v>0.49517141979399393</c:v>
                </c:pt>
                <c:pt idx="5">
                  <c:v>0.50353654258547587</c:v>
                </c:pt>
                <c:pt idx="6">
                  <c:v>0.30407767661577612</c:v>
                </c:pt>
              </c:numCache>
            </c:numRef>
          </c:val>
        </c:ser>
        <c:ser>
          <c:idx val="1"/>
          <c:order val="1"/>
          <c:tx>
            <c:strRef>
              <c:f>'Ark1'!$C$1</c:f>
              <c:strCache>
                <c:ptCount val="1"/>
                <c:pt idx="0">
                  <c:v>Verken eller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txPr>
              <a:bodyPr/>
              <a:lstStyle/>
              <a:p>
                <a:pPr>
                  <a:defRPr sz="1400">
                    <a:solidFill>
                      <a:schemeClr val="bg1"/>
                    </a:solidFill>
                  </a:defRPr>
                </a:pPr>
                <a:endParaRPr lang="nb-N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'Ark1'!$A$2:$A$8</c:f>
              <c:strCache>
                <c:ptCount val="7"/>
                <c:pt idx="0">
                  <c:v>Lokalt veinett, transport og parkering</c:v>
                </c:pt>
                <c:pt idx="1">
                  <c:v>Kvalitet på kommunal saksbehandling</c:v>
                </c:pt>
                <c:pt idx="2">
                  <c:v>Kvaliteten på tekniske tjenester (f. eks. vann og avløp, renovasjon, brannvesen, oppmåling etc.)</c:v>
                </c:pt>
                <c:pt idx="3">
                  <c:v>Tilrettelegging av arealer og lokaler til næringsformål</c:v>
                </c:pt>
                <c:pt idx="4">
                  <c:v>Helse- og omsorgstjenester</c:v>
                </c:pt>
                <c:pt idx="5">
                  <c:v>Skole og utdanning</c:v>
                </c:pt>
                <c:pt idx="6">
                  <c:v>Barnehagetilbud</c:v>
                </c:pt>
              </c:strCache>
            </c:strRef>
          </c:cat>
          <c:val>
            <c:numRef>
              <c:f>'Ark1'!$C$2:$C$8</c:f>
              <c:numCache>
                <c:formatCode>###0%</c:formatCode>
                <c:ptCount val="7"/>
                <c:pt idx="0">
                  <c:v>0.20317898391220132</c:v>
                </c:pt>
                <c:pt idx="1">
                  <c:v>0.26694636897474672</c:v>
                </c:pt>
                <c:pt idx="2">
                  <c:v>0.33095905551725102</c:v>
                </c:pt>
                <c:pt idx="3">
                  <c:v>0.2964904288965336</c:v>
                </c:pt>
                <c:pt idx="4">
                  <c:v>0.30721179721658975</c:v>
                </c:pt>
                <c:pt idx="5">
                  <c:v>0.28264796101258499</c:v>
                </c:pt>
                <c:pt idx="6">
                  <c:v>0.29823895999700967</c:v>
                </c:pt>
              </c:numCache>
            </c:numRef>
          </c:val>
        </c:ser>
        <c:ser>
          <c:idx val="2"/>
          <c:order val="2"/>
          <c:tx>
            <c:strRef>
              <c:f>'Ark1'!$D$1</c:f>
              <c:strCache>
                <c:ptCount val="1"/>
                <c:pt idx="0">
                  <c:v>Lite viktig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txPr>
              <a:bodyPr/>
              <a:lstStyle/>
              <a:p>
                <a:pPr algn="ctr">
                  <a:defRPr lang="nb-NO" sz="1400" b="0" i="0" u="none" strike="noStrike" kern="1200" baseline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'Ark1'!$A$2:$A$8</c:f>
              <c:strCache>
                <c:ptCount val="7"/>
                <c:pt idx="0">
                  <c:v>Lokalt veinett, transport og parkering</c:v>
                </c:pt>
                <c:pt idx="1">
                  <c:v>Kvalitet på kommunal saksbehandling</c:v>
                </c:pt>
                <c:pt idx="2">
                  <c:v>Kvaliteten på tekniske tjenester (f. eks. vann og avløp, renovasjon, brannvesen, oppmåling etc.)</c:v>
                </c:pt>
                <c:pt idx="3">
                  <c:v>Tilrettelegging av arealer og lokaler til næringsformål</c:v>
                </c:pt>
                <c:pt idx="4">
                  <c:v>Helse- og omsorgstjenester</c:v>
                </c:pt>
                <c:pt idx="5">
                  <c:v>Skole og utdanning</c:v>
                </c:pt>
                <c:pt idx="6">
                  <c:v>Barnehagetilbud</c:v>
                </c:pt>
              </c:strCache>
            </c:strRef>
          </c:cat>
          <c:val>
            <c:numRef>
              <c:f>'Ark1'!$D$2:$D$8</c:f>
              <c:numCache>
                <c:formatCode>###0%</c:formatCode>
                <c:ptCount val="7"/>
                <c:pt idx="0">
                  <c:v>6.0288081542659001E-2</c:v>
                </c:pt>
                <c:pt idx="1">
                  <c:v>0.1132062870636296</c:v>
                </c:pt>
                <c:pt idx="2">
                  <c:v>0.10977297964271995</c:v>
                </c:pt>
                <c:pt idx="3">
                  <c:v>0.16264875570100568</c:v>
                </c:pt>
                <c:pt idx="4">
                  <c:v>0.18070134854471598</c:v>
                </c:pt>
                <c:pt idx="5">
                  <c:v>0.19330478879399493</c:v>
                </c:pt>
                <c:pt idx="6">
                  <c:v>0.36894677170027229</c:v>
                </c:pt>
              </c:numCache>
            </c:numRef>
          </c:val>
        </c:ser>
        <c:ser>
          <c:idx val="3"/>
          <c:order val="3"/>
          <c:tx>
            <c:strRef>
              <c:f>'Ark1'!$E$1</c:f>
              <c:strCache>
                <c:ptCount val="1"/>
                <c:pt idx="0">
                  <c:v>Vet ikke</c:v>
                </c:pt>
              </c:strCache>
            </c:strRef>
          </c:tx>
          <c:spPr>
            <a:solidFill>
              <a:srgbClr val="79858D"/>
            </a:solidFill>
          </c:spPr>
          <c:invertIfNegative val="0"/>
          <c:cat>
            <c:strRef>
              <c:f>'Ark1'!$A$2:$A$8</c:f>
              <c:strCache>
                <c:ptCount val="7"/>
                <c:pt idx="0">
                  <c:v>Lokalt veinett, transport og parkering</c:v>
                </c:pt>
                <c:pt idx="1">
                  <c:v>Kvalitet på kommunal saksbehandling</c:v>
                </c:pt>
                <c:pt idx="2">
                  <c:v>Kvaliteten på tekniske tjenester (f. eks. vann og avløp, renovasjon, brannvesen, oppmåling etc.)</c:v>
                </c:pt>
                <c:pt idx="3">
                  <c:v>Tilrettelegging av arealer og lokaler til næringsformål</c:v>
                </c:pt>
                <c:pt idx="4">
                  <c:v>Helse- og omsorgstjenester</c:v>
                </c:pt>
                <c:pt idx="5">
                  <c:v>Skole og utdanning</c:v>
                </c:pt>
                <c:pt idx="6">
                  <c:v>Barnehagetilbud</c:v>
                </c:pt>
              </c:strCache>
            </c:strRef>
          </c:cat>
          <c:val>
            <c:numRef>
              <c:f>'Ark1'!$E$2:$E$8</c:f>
              <c:numCache>
                <c:formatCode>###0%</c:formatCode>
                <c:ptCount val="7"/>
                <c:pt idx="0">
                  <c:v>4.4634708474182638E-3</c:v>
                </c:pt>
                <c:pt idx="1">
                  <c:v>2.6637861578623925E-2</c:v>
                </c:pt>
                <c:pt idx="2">
                  <c:v>5.6027454781642375E-3</c:v>
                </c:pt>
                <c:pt idx="3">
                  <c:v>1.3267408598033666E-2</c:v>
                </c:pt>
                <c:pt idx="4">
                  <c:v>1.6915434444700329E-2</c:v>
                </c:pt>
                <c:pt idx="5">
                  <c:v>2.0510707607944222E-2</c:v>
                </c:pt>
                <c:pt idx="6">
                  <c:v>2.8736591686941849E-2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143879552"/>
        <c:axId val="143897728"/>
      </c:barChart>
      <c:catAx>
        <c:axId val="143879552"/>
        <c:scaling>
          <c:orientation val="maxMin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sz="1000" baseline="0"/>
            </a:pPr>
            <a:endParaRPr lang="nb-NO"/>
          </a:p>
        </c:txPr>
        <c:crossAx val="143897728"/>
        <c:crosses val="autoZero"/>
        <c:auto val="1"/>
        <c:lblAlgn val="ctr"/>
        <c:lblOffset val="100"/>
        <c:noMultiLvlLbl val="0"/>
      </c:catAx>
      <c:valAx>
        <c:axId val="143897728"/>
        <c:scaling>
          <c:orientation val="minMax"/>
        </c:scaling>
        <c:delete val="0"/>
        <c:axPos val="b"/>
        <c:majorGridlines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nb-NO"/>
          </a:p>
        </c:txPr>
        <c:crossAx val="143879552"/>
        <c:crosses val="max"/>
        <c:crossBetween val="between"/>
      </c:valAx>
    </c:plotArea>
    <c:legend>
      <c:legendPos val="b"/>
      <c:legendEntry>
        <c:idx val="1"/>
        <c:txPr>
          <a:bodyPr/>
          <a:lstStyle/>
          <a:p>
            <a:pPr>
              <a:defRPr sz="1200"/>
            </a:pPr>
            <a:endParaRPr lang="nb-NO"/>
          </a:p>
        </c:txPr>
      </c:legendEntry>
      <c:layout>
        <c:manualLayout>
          <c:xMode val="edge"/>
          <c:yMode val="edge"/>
          <c:x val="0"/>
          <c:y val="0.94269216418301516"/>
          <c:w val="1"/>
          <c:h val="5.7307879754048385E-2"/>
        </c:manualLayout>
      </c:layout>
      <c:overlay val="0"/>
      <c:txPr>
        <a:bodyPr/>
        <a:lstStyle/>
        <a:p>
          <a:pPr>
            <a:defRPr sz="1200"/>
          </a:pPr>
          <a:endParaRPr lang="nb-NO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nb-NO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3609893615128339"/>
          <c:y val="4.1607273797305555E-2"/>
          <c:w val="0.6007687625798227"/>
          <c:h val="0.8121205071473796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Tilfreds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txPr>
              <a:bodyPr/>
              <a:lstStyle/>
              <a:p>
                <a:pPr algn="ctr">
                  <a:defRPr lang="nb-NO" sz="1400" b="0" i="0" u="none" strike="noStrike" kern="1200" baseline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'Ark1'!$A$2:$A$8</c:f>
              <c:strCache>
                <c:ptCount val="7"/>
                <c:pt idx="0">
                  <c:v>Barnehagetilbud</c:v>
                </c:pt>
                <c:pt idx="1">
                  <c:v>Skole og utdanning</c:v>
                </c:pt>
                <c:pt idx="2">
                  <c:v>Kvaliteten på tekniske tjenester (f. eks. vann og avløp, renovasjon, brannvesen, oppmåling etc.)</c:v>
                </c:pt>
                <c:pt idx="3">
                  <c:v>Helse- og omsorgstjenester</c:v>
                </c:pt>
                <c:pt idx="4">
                  <c:v>Tilrettelegging av arealer og lokaler til næringsformål</c:v>
                </c:pt>
                <c:pt idx="5">
                  <c:v>Lokalt veinett, transport og parkering</c:v>
                </c:pt>
                <c:pt idx="6">
                  <c:v>Kvalitet på kommunal saksbehandling</c:v>
                </c:pt>
              </c:strCache>
            </c:strRef>
          </c:cat>
          <c:val>
            <c:numRef>
              <c:f>'Ark1'!$B$2:$B$8</c:f>
              <c:numCache>
                <c:formatCode>###0%</c:formatCode>
                <c:ptCount val="7"/>
                <c:pt idx="0">
                  <c:v>0.34133665528351009</c:v>
                </c:pt>
                <c:pt idx="1">
                  <c:v>0.3325246356884341</c:v>
                </c:pt>
                <c:pt idx="2">
                  <c:v>0.33020995584799678</c:v>
                </c:pt>
                <c:pt idx="3">
                  <c:v>0.29586497279208113</c:v>
                </c:pt>
                <c:pt idx="4">
                  <c:v>0.17061771728747654</c:v>
                </c:pt>
                <c:pt idx="5">
                  <c:v>0.18969289850192206</c:v>
                </c:pt>
                <c:pt idx="6">
                  <c:v>0.14809645264190982</c:v>
                </c:pt>
              </c:numCache>
            </c:numRef>
          </c:val>
        </c:ser>
        <c:ser>
          <c:idx val="1"/>
          <c:order val="1"/>
          <c:tx>
            <c:strRef>
              <c:f>'Ark1'!$C$1</c:f>
              <c:strCache>
                <c:ptCount val="1"/>
                <c:pt idx="0">
                  <c:v>Verken eller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txPr>
              <a:bodyPr/>
              <a:lstStyle/>
              <a:p>
                <a:pPr>
                  <a:defRPr sz="1400">
                    <a:solidFill>
                      <a:schemeClr val="bg1"/>
                    </a:solidFill>
                  </a:defRPr>
                </a:pPr>
                <a:endParaRPr lang="nb-N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'Ark1'!$A$2:$A$8</c:f>
              <c:strCache>
                <c:ptCount val="7"/>
                <c:pt idx="0">
                  <c:v>Barnehagetilbud</c:v>
                </c:pt>
                <c:pt idx="1">
                  <c:v>Skole og utdanning</c:v>
                </c:pt>
                <c:pt idx="2">
                  <c:v>Kvaliteten på tekniske tjenester (f. eks. vann og avløp, renovasjon, brannvesen, oppmåling etc.)</c:v>
                </c:pt>
                <c:pt idx="3">
                  <c:v>Helse- og omsorgstjenester</c:v>
                </c:pt>
                <c:pt idx="4">
                  <c:v>Tilrettelegging av arealer og lokaler til næringsformål</c:v>
                </c:pt>
                <c:pt idx="5">
                  <c:v>Lokalt veinett, transport og parkering</c:v>
                </c:pt>
                <c:pt idx="6">
                  <c:v>Kvalitet på kommunal saksbehandling</c:v>
                </c:pt>
              </c:strCache>
            </c:strRef>
          </c:cat>
          <c:val>
            <c:numRef>
              <c:f>'Ark1'!$C$2:$C$8</c:f>
              <c:numCache>
                <c:formatCode>###0%</c:formatCode>
                <c:ptCount val="7"/>
                <c:pt idx="0">
                  <c:v>0.35838600089552669</c:v>
                </c:pt>
                <c:pt idx="1">
                  <c:v>0.46271246463509458</c:v>
                </c:pt>
                <c:pt idx="2">
                  <c:v>0.55438088172397193</c:v>
                </c:pt>
                <c:pt idx="3">
                  <c:v>0.47109445149413304</c:v>
                </c:pt>
                <c:pt idx="4">
                  <c:v>0.5349946962997989</c:v>
                </c:pt>
                <c:pt idx="5">
                  <c:v>0.51812367696978645</c:v>
                </c:pt>
                <c:pt idx="6">
                  <c:v>0.48548159226415405</c:v>
                </c:pt>
              </c:numCache>
            </c:numRef>
          </c:val>
        </c:ser>
        <c:ser>
          <c:idx val="2"/>
          <c:order val="2"/>
          <c:tx>
            <c:strRef>
              <c:f>'Ark1'!$D$1</c:f>
              <c:strCache>
                <c:ptCount val="1"/>
                <c:pt idx="0">
                  <c:v>Lite tilfreds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txPr>
              <a:bodyPr/>
              <a:lstStyle/>
              <a:p>
                <a:pPr algn="ctr">
                  <a:defRPr lang="nb-NO" sz="1400" b="0" i="0" u="none" strike="noStrike" kern="1200" baseline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'Ark1'!$A$2:$A$8</c:f>
              <c:strCache>
                <c:ptCount val="7"/>
                <c:pt idx="0">
                  <c:v>Barnehagetilbud</c:v>
                </c:pt>
                <c:pt idx="1">
                  <c:v>Skole og utdanning</c:v>
                </c:pt>
                <c:pt idx="2">
                  <c:v>Kvaliteten på tekniske tjenester (f. eks. vann og avløp, renovasjon, brannvesen, oppmåling etc.)</c:v>
                </c:pt>
                <c:pt idx="3">
                  <c:v>Helse- og omsorgstjenester</c:v>
                </c:pt>
                <c:pt idx="4">
                  <c:v>Tilrettelegging av arealer og lokaler til næringsformål</c:v>
                </c:pt>
                <c:pt idx="5">
                  <c:v>Lokalt veinett, transport og parkering</c:v>
                </c:pt>
                <c:pt idx="6">
                  <c:v>Kvalitet på kommunal saksbehandling</c:v>
                </c:pt>
              </c:strCache>
            </c:strRef>
          </c:cat>
          <c:val>
            <c:numRef>
              <c:f>'Ark1'!$D$2:$D$8</c:f>
              <c:numCache>
                <c:formatCode>###0%</c:formatCode>
                <c:ptCount val="7"/>
                <c:pt idx="0">
                  <c:v>4.6549719326420186E-2</c:v>
                </c:pt>
                <c:pt idx="1">
                  <c:v>6.06301993164075E-2</c:v>
                </c:pt>
                <c:pt idx="2">
                  <c:v>6.9531572088228716E-2</c:v>
                </c:pt>
                <c:pt idx="3">
                  <c:v>9.7147520604753665E-2</c:v>
                </c:pt>
                <c:pt idx="4">
                  <c:v>0.22445898614226589</c:v>
                </c:pt>
                <c:pt idx="5">
                  <c:v>0.28486065574383601</c:v>
                </c:pt>
                <c:pt idx="6">
                  <c:v>0.25197090448754628</c:v>
                </c:pt>
              </c:numCache>
            </c:numRef>
          </c:val>
        </c:ser>
        <c:ser>
          <c:idx val="3"/>
          <c:order val="3"/>
          <c:tx>
            <c:strRef>
              <c:f>'Ark1'!$E$1</c:f>
              <c:strCache>
                <c:ptCount val="1"/>
                <c:pt idx="0">
                  <c:v>Vet ikke</c:v>
                </c:pt>
              </c:strCache>
            </c:strRef>
          </c:tx>
          <c:spPr>
            <a:solidFill>
              <a:srgbClr val="79858D"/>
            </a:solidFill>
          </c:spPr>
          <c:invertIfNegative val="0"/>
          <c:cat>
            <c:strRef>
              <c:f>'Ark1'!$A$2:$A$8</c:f>
              <c:strCache>
                <c:ptCount val="7"/>
                <c:pt idx="0">
                  <c:v>Barnehagetilbud</c:v>
                </c:pt>
                <c:pt idx="1">
                  <c:v>Skole og utdanning</c:v>
                </c:pt>
                <c:pt idx="2">
                  <c:v>Kvaliteten på tekniske tjenester (f. eks. vann og avløp, renovasjon, brannvesen, oppmåling etc.)</c:v>
                </c:pt>
                <c:pt idx="3">
                  <c:v>Helse- og omsorgstjenester</c:v>
                </c:pt>
                <c:pt idx="4">
                  <c:v>Tilrettelegging av arealer og lokaler til næringsformål</c:v>
                </c:pt>
                <c:pt idx="5">
                  <c:v>Lokalt veinett, transport og parkering</c:v>
                </c:pt>
                <c:pt idx="6">
                  <c:v>Kvalitet på kommunal saksbehandling</c:v>
                </c:pt>
              </c:strCache>
            </c:strRef>
          </c:cat>
          <c:val>
            <c:numRef>
              <c:f>'Ark1'!$E$2:$E$8</c:f>
              <c:numCache>
                <c:formatCode>###0%</c:formatCode>
                <c:ptCount val="7"/>
                <c:pt idx="0">
                  <c:v>0.253727624494543</c:v>
                </c:pt>
                <c:pt idx="1">
                  <c:v>0.14413270036006387</c:v>
                </c:pt>
                <c:pt idx="2">
                  <c:v>4.5877590339802543E-2</c:v>
                </c:pt>
                <c:pt idx="3">
                  <c:v>0.13589305510903216</c:v>
                </c:pt>
                <c:pt idx="4">
                  <c:v>6.9928600270458718E-2</c:v>
                </c:pt>
                <c:pt idx="5">
                  <c:v>7.322768784455546E-3</c:v>
                </c:pt>
                <c:pt idx="6">
                  <c:v>0.11445105060638994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144022912"/>
        <c:axId val="144041088"/>
      </c:barChart>
      <c:catAx>
        <c:axId val="144022912"/>
        <c:scaling>
          <c:orientation val="maxMin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sz="1000" baseline="0"/>
            </a:pPr>
            <a:endParaRPr lang="nb-NO"/>
          </a:p>
        </c:txPr>
        <c:crossAx val="144041088"/>
        <c:crosses val="autoZero"/>
        <c:auto val="1"/>
        <c:lblAlgn val="ctr"/>
        <c:lblOffset val="100"/>
        <c:noMultiLvlLbl val="0"/>
      </c:catAx>
      <c:valAx>
        <c:axId val="144041088"/>
        <c:scaling>
          <c:orientation val="minMax"/>
        </c:scaling>
        <c:delete val="0"/>
        <c:axPos val="b"/>
        <c:majorGridlines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nb-NO"/>
          </a:p>
        </c:txPr>
        <c:crossAx val="144022912"/>
        <c:crosses val="max"/>
        <c:crossBetween val="between"/>
      </c:valAx>
    </c:plotArea>
    <c:legend>
      <c:legendPos val="b"/>
      <c:legendEntry>
        <c:idx val="1"/>
        <c:txPr>
          <a:bodyPr/>
          <a:lstStyle/>
          <a:p>
            <a:pPr>
              <a:defRPr sz="1200"/>
            </a:pPr>
            <a:endParaRPr lang="nb-NO"/>
          </a:p>
        </c:txPr>
      </c:legendEntry>
      <c:layout>
        <c:manualLayout>
          <c:xMode val="edge"/>
          <c:yMode val="edge"/>
          <c:x val="0"/>
          <c:y val="0.94269216418301516"/>
          <c:w val="1"/>
          <c:h val="5.7307879754048385E-2"/>
        </c:manualLayout>
      </c:layout>
      <c:overlay val="0"/>
      <c:txPr>
        <a:bodyPr/>
        <a:lstStyle/>
        <a:p>
          <a:pPr>
            <a:defRPr sz="1200"/>
          </a:pPr>
          <a:endParaRPr lang="nb-NO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nb-NO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'Ark2'!$I$43</c:f>
              <c:strCache>
                <c:ptCount val="1"/>
                <c:pt idx="0">
                  <c:v>sysselsatt 2013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5987210231814548E-3"/>
                  <c:y val="-3.9284457252522831E-2"/>
                </c:manualLayout>
              </c:layout>
              <c:spPr/>
              <c:txPr>
                <a:bodyPr/>
                <a:lstStyle/>
                <a:p>
                  <a:pPr>
                    <a:defRPr b="1"/>
                  </a:pPr>
                  <a:endParaRPr lang="nb-NO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1191047162270184E-2"/>
                  <c:y val="-3.6478424591628346E-2"/>
                </c:manualLayout>
              </c:layout>
              <c:spPr/>
              <c:txPr>
                <a:bodyPr/>
                <a:lstStyle/>
                <a:p>
                  <a:pPr>
                    <a:defRPr b="1"/>
                  </a:pPr>
                  <a:endParaRPr lang="nb-NO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4388489208633094E-2"/>
                  <c:y val="-3.3672391930733854E-2"/>
                </c:manualLayout>
              </c:layout>
              <c:spPr/>
              <c:txPr>
                <a:bodyPr/>
                <a:lstStyle/>
                <a:p>
                  <a:pPr>
                    <a:defRPr b="1"/>
                  </a:pPr>
                  <a:endParaRPr lang="nb-NO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'Ark2'!$H$44:$H$46</c:f>
              <c:strCache>
                <c:ptCount val="3"/>
                <c:pt idx="0">
                  <c:v>Jevnaker</c:v>
                </c:pt>
                <c:pt idx="1">
                  <c:v>Lunner</c:v>
                </c:pt>
                <c:pt idx="2">
                  <c:v> Gran</c:v>
                </c:pt>
              </c:strCache>
            </c:strRef>
          </c:cat>
          <c:val>
            <c:numRef>
              <c:f>'Ark2'!$I$44:$I$46</c:f>
              <c:numCache>
                <c:formatCode>General</c:formatCode>
                <c:ptCount val="3"/>
                <c:pt idx="0">
                  <c:v>2091</c:v>
                </c:pt>
                <c:pt idx="1">
                  <c:v>2097</c:v>
                </c:pt>
                <c:pt idx="2">
                  <c:v>6309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44242560"/>
        <c:axId val="144244096"/>
        <c:axId val="0"/>
      </c:bar3DChart>
      <c:catAx>
        <c:axId val="144242560"/>
        <c:scaling>
          <c:orientation val="minMax"/>
        </c:scaling>
        <c:delete val="0"/>
        <c:axPos val="b"/>
        <c:majorTickMark val="out"/>
        <c:minorTickMark val="none"/>
        <c:tickLblPos val="nextTo"/>
        <c:crossAx val="144244096"/>
        <c:crosses val="autoZero"/>
        <c:auto val="1"/>
        <c:lblAlgn val="ctr"/>
        <c:lblOffset val="100"/>
        <c:noMultiLvlLbl val="0"/>
      </c:catAx>
      <c:valAx>
        <c:axId val="14424409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4424256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nb-NO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'Ark2'!$J$43</c:f>
              <c:strCache>
                <c:ptCount val="1"/>
                <c:pt idx="0">
                  <c:v>%vis endring siste 3 år </c:v>
                </c:pt>
              </c:strCache>
            </c:strRef>
          </c:tx>
          <c:invertIfNegative val="0"/>
          <c:dLbls>
            <c:dLbl>
              <c:idx val="1"/>
              <c:layout>
                <c:manualLayout>
                  <c:x val="2.7777463068914946E-3"/>
                  <c:y val="0.4718047849706239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2709832134292566E-2"/>
                  <c:y val="0.4967767080729559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'Ark2'!$H$44:$H$46</c:f>
              <c:strCache>
                <c:ptCount val="3"/>
                <c:pt idx="0">
                  <c:v>Jevnaker</c:v>
                </c:pt>
                <c:pt idx="1">
                  <c:v>Lunner</c:v>
                </c:pt>
                <c:pt idx="2">
                  <c:v> Gran</c:v>
                </c:pt>
              </c:strCache>
            </c:strRef>
          </c:cat>
          <c:val>
            <c:numRef>
              <c:f>'Ark2'!$J$44:$J$46</c:f>
              <c:numCache>
                <c:formatCode>0.0</c:formatCode>
                <c:ptCount val="3"/>
                <c:pt idx="0">
                  <c:v>-1.8309859154929597</c:v>
                </c:pt>
                <c:pt idx="1">
                  <c:v>2.5929549902152615</c:v>
                </c:pt>
                <c:pt idx="2">
                  <c:v>2.7859237536656849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46683392"/>
        <c:axId val="146684928"/>
        <c:axId val="0"/>
      </c:bar3DChart>
      <c:catAx>
        <c:axId val="146683392"/>
        <c:scaling>
          <c:orientation val="minMax"/>
        </c:scaling>
        <c:delete val="0"/>
        <c:axPos val="b"/>
        <c:majorTickMark val="out"/>
        <c:minorTickMark val="none"/>
        <c:tickLblPos val="high"/>
        <c:crossAx val="146684928"/>
        <c:crosses val="autoZero"/>
        <c:auto val="1"/>
        <c:lblAlgn val="ctr"/>
        <c:lblOffset val="100"/>
        <c:noMultiLvlLbl val="0"/>
      </c:catAx>
      <c:valAx>
        <c:axId val="146684928"/>
        <c:scaling>
          <c:orientation val="minMax"/>
        </c:scaling>
        <c:delete val="0"/>
        <c:axPos val="l"/>
        <c:majorGridlines/>
        <c:numFmt formatCode="0.0" sourceLinked="1"/>
        <c:majorTickMark val="none"/>
        <c:minorTickMark val="none"/>
        <c:tickLblPos val="nextTo"/>
        <c:crossAx val="14668339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nb-NO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'Øk. regioner'!$E$3</c:f>
              <c:strCache>
                <c:ptCount val="1"/>
                <c:pt idx="0">
                  <c:v>Sysselsettingsvekst</c:v>
                </c:pt>
              </c:strCache>
            </c:strRef>
          </c:tx>
          <c:spPr>
            <a:ln w="28575">
              <a:noFill/>
            </a:ln>
          </c:spPr>
          <c:trendline>
            <c:trendlineType val="linear"/>
            <c:dispRSqr val="1"/>
            <c:dispEq val="1"/>
            <c:trendlineLbl>
              <c:layout>
                <c:manualLayout>
                  <c:x val="-6.0447277287803913E-2"/>
                  <c:y val="0.61572656108470869"/>
                </c:manualLayout>
              </c:layout>
              <c:numFmt formatCode="General" sourceLinked="0"/>
              <c:spPr>
                <a:solidFill>
                  <a:schemeClr val="bg1"/>
                </a:solidFill>
              </c:spPr>
            </c:trendlineLbl>
          </c:trendline>
          <c:xVal>
            <c:numRef>
              <c:f>'Øk. regioner'!$D$4:$D$431</c:f>
              <c:numCache>
                <c:formatCode>0%</c:formatCode>
                <c:ptCount val="428"/>
                <c:pt idx="0">
                  <c:v>0.10106475824751274</c:v>
                </c:pt>
                <c:pt idx="1">
                  <c:v>0.13815648654433677</c:v>
                </c:pt>
                <c:pt idx="2">
                  <c:v>0.12677709358642347</c:v>
                </c:pt>
                <c:pt idx="3">
                  <c:v>0.13402222568647981</c:v>
                </c:pt>
                <c:pt idx="4">
                  <c:v>0.18686064142179923</c:v>
                </c:pt>
                <c:pt idx="5">
                  <c:v>0.16792860113409094</c:v>
                </c:pt>
                <c:pt idx="6">
                  <c:v>0.21244140452253923</c:v>
                </c:pt>
                <c:pt idx="7">
                  <c:v>0.33614543497895732</c:v>
                </c:pt>
                <c:pt idx="8">
                  <c:v>0.23776163749124563</c:v>
                </c:pt>
                <c:pt idx="9">
                  <c:v>-5.2613611261722671E-3</c:v>
                </c:pt>
                <c:pt idx="10">
                  <c:v>7.4915153319440334E-2</c:v>
                </c:pt>
                <c:pt idx="11">
                  <c:v>2.6931383518513704E-2</c:v>
                </c:pt>
                <c:pt idx="12">
                  <c:v>-3.7812460347671606E-2</c:v>
                </c:pt>
                <c:pt idx="13">
                  <c:v>6.8027400311873501E-2</c:v>
                </c:pt>
                <c:pt idx="14">
                  <c:v>3.7141967159618518E-2</c:v>
                </c:pt>
                <c:pt idx="15">
                  <c:v>-3.2371771814977343E-2</c:v>
                </c:pt>
                <c:pt idx="16">
                  <c:v>-4.6416245685990107E-2</c:v>
                </c:pt>
                <c:pt idx="17">
                  <c:v>4.8881673881673984E-2</c:v>
                </c:pt>
                <c:pt idx="18">
                  <c:v>-1.853269188716378E-2</c:v>
                </c:pt>
                <c:pt idx="19">
                  <c:v>0.16290027949368402</c:v>
                </c:pt>
                <c:pt idx="20">
                  <c:v>0.12219578518014977</c:v>
                </c:pt>
                <c:pt idx="21">
                  <c:v>9.137314956610515E-2</c:v>
                </c:pt>
                <c:pt idx="22">
                  <c:v>1.887259758272242E-2</c:v>
                </c:pt>
                <c:pt idx="23">
                  <c:v>0.13332646485838451</c:v>
                </c:pt>
                <c:pt idx="24">
                  <c:v>8.7326430692672069E-2</c:v>
                </c:pt>
                <c:pt idx="25">
                  <c:v>8.9286572183521526E-2</c:v>
                </c:pt>
                <c:pt idx="26">
                  <c:v>0.11790393013100432</c:v>
                </c:pt>
                <c:pt idx="27">
                  <c:v>5.6539631418858434E-2</c:v>
                </c:pt>
                <c:pt idx="28">
                  <c:v>3.7241966375824623E-2</c:v>
                </c:pt>
                <c:pt idx="29">
                  <c:v>-3.377009320545743E-3</c:v>
                </c:pt>
                <c:pt idx="30">
                  <c:v>-8.212634822804328E-2</c:v>
                </c:pt>
                <c:pt idx="31">
                  <c:v>-3.6461162411732841E-2</c:v>
                </c:pt>
                <c:pt idx="32">
                  <c:v>-1.3139913802165504E-2</c:v>
                </c:pt>
                <c:pt idx="33">
                  <c:v>0.12265014140741985</c:v>
                </c:pt>
                <c:pt idx="34">
                  <c:v>0.13997734994337496</c:v>
                </c:pt>
                <c:pt idx="35">
                  <c:v>2.8057107386716438E-2</c:v>
                </c:pt>
                <c:pt idx="36">
                  <c:v>0.16158394659429712</c:v>
                </c:pt>
                <c:pt idx="37">
                  <c:v>0.11962616822429928</c:v>
                </c:pt>
                <c:pt idx="38">
                  <c:v>5.5601115302607862E-2</c:v>
                </c:pt>
                <c:pt idx="39">
                  <c:v>3.7700750294537004E-2</c:v>
                </c:pt>
                <c:pt idx="40">
                  <c:v>8.6774628879892235E-2</c:v>
                </c:pt>
                <c:pt idx="41">
                  <c:v>0.23195561071242324</c:v>
                </c:pt>
                <c:pt idx="42">
                  <c:v>0.12684319177620512</c:v>
                </c:pt>
                <c:pt idx="43">
                  <c:v>0.30360004784116734</c:v>
                </c:pt>
                <c:pt idx="44">
                  <c:v>0.1794514363113045</c:v>
                </c:pt>
                <c:pt idx="45">
                  <c:v>-5.9594123883083536E-2</c:v>
                </c:pt>
                <c:pt idx="46">
                  <c:v>1.0623008185965083E-2</c:v>
                </c:pt>
                <c:pt idx="47">
                  <c:v>7.3466998390165503E-2</c:v>
                </c:pt>
                <c:pt idx="48">
                  <c:v>2.0303580695381507E-2</c:v>
                </c:pt>
                <c:pt idx="49">
                  <c:v>-9.578262694083084E-2</c:v>
                </c:pt>
                <c:pt idx="50">
                  <c:v>2.5511751326762644E-2</c:v>
                </c:pt>
                <c:pt idx="51">
                  <c:v>5.8580645161290253E-2</c:v>
                </c:pt>
                <c:pt idx="52">
                  <c:v>7.9786311444141229E-4</c:v>
                </c:pt>
                <c:pt idx="53">
                  <c:v>5.8049013314899867E-2</c:v>
                </c:pt>
                <c:pt idx="54">
                  <c:v>6.2079392843378503E-2</c:v>
                </c:pt>
                <c:pt idx="55">
                  <c:v>0.1241234556122693</c:v>
                </c:pt>
                <c:pt idx="56">
                  <c:v>5.8747628083491585E-2</c:v>
                </c:pt>
                <c:pt idx="57">
                  <c:v>4.8417533832964925E-2</c:v>
                </c:pt>
                <c:pt idx="58">
                  <c:v>-2.5238095238095282E-2</c:v>
                </c:pt>
                <c:pt idx="59">
                  <c:v>-5.2886516409648102E-2</c:v>
                </c:pt>
                <c:pt idx="60">
                  <c:v>0.1863641477959273</c:v>
                </c:pt>
                <c:pt idx="61">
                  <c:v>0.1116695268448149</c:v>
                </c:pt>
                <c:pt idx="62">
                  <c:v>-1.8652108923116983E-2</c:v>
                </c:pt>
                <c:pt idx="63">
                  <c:v>3.4901700905677152E-2</c:v>
                </c:pt>
                <c:pt idx="64">
                  <c:v>4.7450852814054006E-2</c:v>
                </c:pt>
                <c:pt idx="65">
                  <c:v>-2.3491655969191231E-2</c:v>
                </c:pt>
                <c:pt idx="66">
                  <c:v>1.6514639789378522E-2</c:v>
                </c:pt>
                <c:pt idx="67">
                  <c:v>2.8734439834024794E-2</c:v>
                </c:pt>
                <c:pt idx="68">
                  <c:v>0.18573509373678537</c:v>
                </c:pt>
                <c:pt idx="69">
                  <c:v>8.8207351107416537E-2</c:v>
                </c:pt>
                <c:pt idx="70">
                  <c:v>-7.4674181049665403E-2</c:v>
                </c:pt>
                <c:pt idx="71">
                  <c:v>1.0069479407914823E-3</c:v>
                </c:pt>
                <c:pt idx="72">
                  <c:v>6.5123654997968641E-2</c:v>
                </c:pt>
                <c:pt idx="73">
                  <c:v>-2.1145833333333312E-2</c:v>
                </c:pt>
                <c:pt idx="74">
                  <c:v>-2.1844119176759016E-2</c:v>
                </c:pt>
                <c:pt idx="75">
                  <c:v>-2.8268551236749057E-2</c:v>
                </c:pt>
                <c:pt idx="76">
                  <c:v>-2.4315561959654227E-2</c:v>
                </c:pt>
                <c:pt idx="77">
                  <c:v>1.9285826647789807E-2</c:v>
                </c:pt>
                <c:pt idx="78">
                  <c:v>1.4998125234346748E-3</c:v>
                </c:pt>
                <c:pt idx="79">
                  <c:v>-1.6034137195319105E-2</c:v>
                </c:pt>
                <c:pt idx="80">
                  <c:v>1.1369394476817845E-2</c:v>
                </c:pt>
                <c:pt idx="81">
                  <c:v>0.14628154140594241</c:v>
                </c:pt>
                <c:pt idx="82">
                  <c:v>-2.1730618637431542E-2</c:v>
                </c:pt>
                <c:pt idx="83">
                  <c:v>-3.9364040693216085E-3</c:v>
                </c:pt>
                <c:pt idx="84">
                  <c:v>-3.0245255221423E-2</c:v>
                </c:pt>
                <c:pt idx="85">
                  <c:v>-5.6344928956393904E-2</c:v>
                </c:pt>
                <c:pt idx="86">
                  <c:v>-4.4394672639283053E-3</c:v>
                </c:pt>
                <c:pt idx="87">
                  <c:v>8.8799192734611579E-2</c:v>
                </c:pt>
                <c:pt idx="88">
                  <c:v>5.0166527893422339E-2</c:v>
                </c:pt>
              </c:numCache>
            </c:numRef>
          </c:xVal>
          <c:yVal>
            <c:numRef>
              <c:f>'Øk. regioner'!$E$4:$E$431</c:f>
              <c:numCache>
                <c:formatCode>0%</c:formatCode>
                <c:ptCount val="428"/>
                <c:pt idx="0">
                  <c:v>4.7128010956255524E-2</c:v>
                </c:pt>
                <c:pt idx="1">
                  <c:v>7.0706618962433118E-2</c:v>
                </c:pt>
                <c:pt idx="2">
                  <c:v>8.5639043742946272E-2</c:v>
                </c:pt>
                <c:pt idx="3">
                  <c:v>9.1392265868409955E-2</c:v>
                </c:pt>
                <c:pt idx="4">
                  <c:v>0.2487528403896884</c:v>
                </c:pt>
                <c:pt idx="5">
                  <c:v>0.22421282579219623</c:v>
                </c:pt>
                <c:pt idx="6">
                  <c:v>0.27674360103138174</c:v>
                </c:pt>
                <c:pt idx="7">
                  <c:v>0.18547854785478571</c:v>
                </c:pt>
                <c:pt idx="8">
                  <c:v>0.10356945110922444</c:v>
                </c:pt>
                <c:pt idx="9">
                  <c:v>-3.0231845572464583E-2</c:v>
                </c:pt>
                <c:pt idx="10">
                  <c:v>0.11905203230504435</c:v>
                </c:pt>
                <c:pt idx="11">
                  <c:v>6.9163575445734093E-2</c:v>
                </c:pt>
                <c:pt idx="12">
                  <c:v>3.0547305897327164E-2</c:v>
                </c:pt>
                <c:pt idx="13">
                  <c:v>0.11323127392017519</c:v>
                </c:pt>
                <c:pt idx="14">
                  <c:v>6.7007289768289402E-2</c:v>
                </c:pt>
                <c:pt idx="15">
                  <c:v>3.3350008337507125E-4</c:v>
                </c:pt>
                <c:pt idx="16">
                  <c:v>-1.1777535441657629E-2</c:v>
                </c:pt>
                <c:pt idx="17">
                  <c:v>8.8900414937759242E-2</c:v>
                </c:pt>
                <c:pt idx="18">
                  <c:v>4.5397798206787748E-3</c:v>
                </c:pt>
                <c:pt idx="19">
                  <c:v>0.18460261151785051</c:v>
                </c:pt>
                <c:pt idx="20">
                  <c:v>0.24683584557654398</c:v>
                </c:pt>
                <c:pt idx="21">
                  <c:v>7.5138329979879362E-2</c:v>
                </c:pt>
                <c:pt idx="22">
                  <c:v>3.6049237983587321E-2</c:v>
                </c:pt>
                <c:pt idx="23">
                  <c:v>0.14005457188950188</c:v>
                </c:pt>
                <c:pt idx="24">
                  <c:v>-3.0070510161758678E-2</c:v>
                </c:pt>
                <c:pt idx="25">
                  <c:v>0.10537885744497318</c:v>
                </c:pt>
                <c:pt idx="26">
                  <c:v>1.0453850076491682E-2</c:v>
                </c:pt>
                <c:pt idx="27">
                  <c:v>4.4658045211403367E-2</c:v>
                </c:pt>
                <c:pt idx="28">
                  <c:v>1.0667996011964E-2</c:v>
                </c:pt>
                <c:pt idx="29">
                  <c:v>3.9480899287150491E-2</c:v>
                </c:pt>
                <c:pt idx="30">
                  <c:v>-6.7589845037916221E-2</c:v>
                </c:pt>
                <c:pt idx="31">
                  <c:v>9.0488349824449324E-2</c:v>
                </c:pt>
                <c:pt idx="32">
                  <c:v>4.2698548249360284E-3</c:v>
                </c:pt>
                <c:pt idx="33">
                  <c:v>0.1012050432142747</c:v>
                </c:pt>
                <c:pt idx="34">
                  <c:v>0.27805192018880082</c:v>
                </c:pt>
                <c:pt idx="35">
                  <c:v>0.15115589804386476</c:v>
                </c:pt>
                <c:pt idx="36">
                  <c:v>0.26367331855136705</c:v>
                </c:pt>
                <c:pt idx="37">
                  <c:v>0.18688639551192193</c:v>
                </c:pt>
                <c:pt idx="38">
                  <c:v>0.13974324685744877</c:v>
                </c:pt>
                <c:pt idx="39">
                  <c:v>7.5117370892018837E-2</c:v>
                </c:pt>
                <c:pt idx="40">
                  <c:v>9.4639517972158638E-2</c:v>
                </c:pt>
                <c:pt idx="41">
                  <c:v>0.34263094295595642</c:v>
                </c:pt>
                <c:pt idx="42">
                  <c:v>0.19758083384025071</c:v>
                </c:pt>
                <c:pt idx="43">
                  <c:v>0.38298750294741873</c:v>
                </c:pt>
                <c:pt idx="44">
                  <c:v>0.24169209997844321</c:v>
                </c:pt>
                <c:pt idx="45">
                  <c:v>-4.7007834639106585E-2</c:v>
                </c:pt>
                <c:pt idx="46">
                  <c:v>8.4769316286826019E-2</c:v>
                </c:pt>
                <c:pt idx="47">
                  <c:v>0.11103918522354571</c:v>
                </c:pt>
                <c:pt idx="48">
                  <c:v>4.1353383458646677E-2</c:v>
                </c:pt>
                <c:pt idx="49">
                  <c:v>-9.2600797518830325E-2</c:v>
                </c:pt>
                <c:pt idx="50">
                  <c:v>1.9847103793002169E-2</c:v>
                </c:pt>
                <c:pt idx="51">
                  <c:v>0.11345003323731451</c:v>
                </c:pt>
                <c:pt idx="52">
                  <c:v>1.1573908694720204E-2</c:v>
                </c:pt>
                <c:pt idx="53">
                  <c:v>9.9131791358611027E-2</c:v>
                </c:pt>
                <c:pt idx="54">
                  <c:v>0.17903749223227264</c:v>
                </c:pt>
                <c:pt idx="55">
                  <c:v>0.13786220823744899</c:v>
                </c:pt>
                <c:pt idx="56">
                  <c:v>0.18765638031693113</c:v>
                </c:pt>
                <c:pt idx="57">
                  <c:v>0.1148325358851674</c:v>
                </c:pt>
                <c:pt idx="58">
                  <c:v>-6.6597294484911432E-3</c:v>
                </c:pt>
                <c:pt idx="59">
                  <c:v>4.3181818181818876E-3</c:v>
                </c:pt>
                <c:pt idx="60">
                  <c:v>0.24023566171626504</c:v>
                </c:pt>
                <c:pt idx="61">
                  <c:v>0.2224240851284715</c:v>
                </c:pt>
                <c:pt idx="62">
                  <c:v>6.5423514538558894E-2</c:v>
                </c:pt>
                <c:pt idx="63">
                  <c:v>1.7593244194229474E-2</c:v>
                </c:pt>
                <c:pt idx="64">
                  <c:v>9.108361774744031E-2</c:v>
                </c:pt>
                <c:pt idx="65">
                  <c:v>1.474701245868304E-2</c:v>
                </c:pt>
                <c:pt idx="66">
                  <c:v>7.0390352269120937E-2</c:v>
                </c:pt>
                <c:pt idx="67">
                  <c:v>0.12531558411751198</c:v>
                </c:pt>
                <c:pt idx="68">
                  <c:v>0.28291948833709596</c:v>
                </c:pt>
                <c:pt idx="69">
                  <c:v>0.16164828472833087</c:v>
                </c:pt>
                <c:pt idx="70">
                  <c:v>-2.0367412140575032E-2</c:v>
                </c:pt>
                <c:pt idx="71">
                  <c:v>8.3658928981843531E-2</c:v>
                </c:pt>
                <c:pt idx="72">
                  <c:v>0.10687351863822458</c:v>
                </c:pt>
                <c:pt idx="73">
                  <c:v>2.1939136588818228E-2</c:v>
                </c:pt>
                <c:pt idx="74">
                  <c:v>6.5641952983725105E-2</c:v>
                </c:pt>
                <c:pt idx="75">
                  <c:v>5.5288110867979467E-2</c:v>
                </c:pt>
                <c:pt idx="76">
                  <c:v>1.6619790334952762E-2</c:v>
                </c:pt>
                <c:pt idx="77">
                  <c:v>9.9264968243773788E-2</c:v>
                </c:pt>
                <c:pt idx="78">
                  <c:v>9.5183266167722144E-2</c:v>
                </c:pt>
                <c:pt idx="79">
                  <c:v>1.5960842732496205E-2</c:v>
                </c:pt>
                <c:pt idx="80">
                  <c:v>3.7067601953098217E-2</c:v>
                </c:pt>
                <c:pt idx="81">
                  <c:v>0.17199353314264404</c:v>
                </c:pt>
                <c:pt idx="82">
                  <c:v>4.1351275581721372E-2</c:v>
                </c:pt>
                <c:pt idx="83">
                  <c:v>2.8455768543874247E-2</c:v>
                </c:pt>
                <c:pt idx="84">
                  <c:v>-1.478465823869725E-2</c:v>
                </c:pt>
                <c:pt idx="85">
                  <c:v>-5.6202790935859719E-2</c:v>
                </c:pt>
                <c:pt idx="86">
                  <c:v>7.0991328005441334E-2</c:v>
                </c:pt>
                <c:pt idx="87">
                  <c:v>0.17498284481913545</c:v>
                </c:pt>
                <c:pt idx="88">
                  <c:v>0.32683832057527284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0258816"/>
        <c:axId val="150260736"/>
      </c:scatterChart>
      <c:valAx>
        <c:axId val="150258816"/>
        <c:scaling>
          <c:orientation val="minMax"/>
          <c:max val="0.4"/>
          <c:min val="-0.15000000000000024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nb-NO"/>
                  <a:t>Endring befolkning 2002-2014</a:t>
                </a:r>
              </a:p>
            </c:rich>
          </c:tx>
          <c:layout/>
          <c:overlay val="0"/>
        </c:title>
        <c:numFmt formatCode="0%" sourceLinked="1"/>
        <c:majorTickMark val="out"/>
        <c:minorTickMark val="none"/>
        <c:tickLblPos val="low"/>
        <c:crossAx val="150260736"/>
        <c:crosses val="autoZero"/>
        <c:crossBetween val="midCat"/>
        <c:majorUnit val="5.0000000000000024E-2"/>
      </c:valAx>
      <c:valAx>
        <c:axId val="150260736"/>
        <c:scaling>
          <c:orientation val="minMax"/>
          <c:max val="0.4"/>
          <c:min val="-0.15000000000000024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nb-NO"/>
                  <a:t>Endring sysselsetting 2002-2014</a:t>
                </a:r>
              </a:p>
            </c:rich>
          </c:tx>
          <c:layout/>
          <c:overlay val="0"/>
        </c:title>
        <c:numFmt formatCode="0%" sourceLinked="1"/>
        <c:majorTickMark val="out"/>
        <c:minorTickMark val="none"/>
        <c:tickLblPos val="low"/>
        <c:crossAx val="150258816"/>
        <c:crosses val="autoZero"/>
        <c:crossBetween val="midCat"/>
        <c:majorUnit val="5.0000000000000024E-2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nb-NO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'Øk. regioner'!$E$3</c:f>
              <c:strCache>
                <c:ptCount val="1"/>
                <c:pt idx="0">
                  <c:v>Sysselsettingsvekst</c:v>
                </c:pt>
              </c:strCache>
            </c:strRef>
          </c:tx>
          <c:spPr>
            <a:ln w="28575">
              <a:noFill/>
            </a:ln>
          </c:spPr>
          <c:dLbls>
            <c:dLbl>
              <c:idx val="53"/>
              <c:layout>
                <c:manualLayout>
                  <c:x val="6.0286355441389466E-2"/>
                  <c:y val="-5.3556490060860794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Skjåk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2"/>
              <c:layout>
                <c:manualLayout>
                  <c:x val="2.0095451813796493E-3"/>
                  <c:y val="7.3640173833683473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Lom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5"/>
              <c:layout>
                <c:manualLayout>
                  <c:x val="-0.16076361451037199"/>
                  <c:y val="-8.926081676810127E-2"/>
                </c:manualLayout>
              </c:layout>
              <c:tx>
                <c:rich>
                  <a:bodyPr/>
                  <a:lstStyle/>
                  <a:p>
                    <a:r>
                      <a:rPr lang="en-US" b="1"/>
                      <a:t>Dovre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6"/>
              <c:layout>
                <c:manualLayout>
                  <c:x val="7.4353171711047134E-2"/>
                  <c:y val="4.0167367545645594E-2"/>
                </c:manualLayout>
              </c:layout>
              <c:tx>
                <c:rich>
                  <a:bodyPr/>
                  <a:lstStyle/>
                  <a:p>
                    <a:r>
                      <a:rPr lang="en-US" b="1"/>
                      <a:t>Lesja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2"/>
              <c:layout>
                <c:manualLayout>
                  <c:x val="-4.3777476977022112E-2"/>
                  <c:y val="0.1083922526925515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Sør-Fron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6"/>
              <c:tx>
                <c:rich>
                  <a:bodyPr/>
                  <a:lstStyle/>
                  <a:p>
                    <a:r>
                      <a:rPr lang="en-US"/>
                      <a:t>Nord-Fron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32"/>
              <c:layout>
                <c:manualLayout>
                  <c:x val="-1.8085906632416843E-2"/>
                  <c:y val="-5.3556490060860794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Vågå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69"/>
              <c:layout>
                <c:manualLayout>
                  <c:x val="1.0047725906898251E-2"/>
                  <c:y val="1.7852163353620255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Sel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trendline>
            <c:trendlineType val="linear"/>
            <c:dispRSqr val="1"/>
            <c:dispEq val="1"/>
            <c:trendlineLbl>
              <c:layout>
                <c:manualLayout>
                  <c:x val="0.15458896405142325"/>
                  <c:y val="0.39490886053036561"/>
                </c:manualLayout>
              </c:layout>
              <c:numFmt formatCode="General" sourceLinked="0"/>
              <c:spPr>
                <a:solidFill>
                  <a:schemeClr val="bg1"/>
                </a:solidFill>
              </c:spPr>
            </c:trendlineLbl>
          </c:trendline>
          <c:xVal>
            <c:numRef>
              <c:f>'Øk. regioner'!$D$13:$D$22</c:f>
              <c:numCache>
                <c:formatCode>0%</c:formatCode>
                <c:ptCount val="10"/>
                <c:pt idx="0">
                  <c:v>-5.2613611261722593E-3</c:v>
                </c:pt>
                <c:pt idx="1">
                  <c:v>7.491515331944032E-2</c:v>
                </c:pt>
                <c:pt idx="2">
                  <c:v>2.6931383518513652E-2</c:v>
                </c:pt>
                <c:pt idx="3">
                  <c:v>-3.7812460347671606E-2</c:v>
                </c:pt>
                <c:pt idx="4">
                  <c:v>6.8027400311873487E-2</c:v>
                </c:pt>
                <c:pt idx="5">
                  <c:v>3.7141967159618483E-2</c:v>
                </c:pt>
                <c:pt idx="6">
                  <c:v>-3.2371771814977301E-2</c:v>
                </c:pt>
                <c:pt idx="7">
                  <c:v>-4.6416245685990121E-2</c:v>
                </c:pt>
                <c:pt idx="8">
                  <c:v>4.888167388167397E-2</c:v>
                </c:pt>
                <c:pt idx="9">
                  <c:v>-1.8532691887163777E-2</c:v>
                </c:pt>
              </c:numCache>
            </c:numRef>
          </c:xVal>
          <c:yVal>
            <c:numRef>
              <c:f>'Øk. regioner'!$E$13:$E$22</c:f>
              <c:numCache>
                <c:formatCode>0%</c:formatCode>
                <c:ptCount val="10"/>
                <c:pt idx="0">
                  <c:v>-3.02318455724645E-2</c:v>
                </c:pt>
                <c:pt idx="1">
                  <c:v>0.11905203230504435</c:v>
                </c:pt>
                <c:pt idx="2">
                  <c:v>6.9163575445734038E-2</c:v>
                </c:pt>
                <c:pt idx="3">
                  <c:v>3.0547305897327126E-2</c:v>
                </c:pt>
                <c:pt idx="4">
                  <c:v>0.11323127392017507</c:v>
                </c:pt>
                <c:pt idx="5">
                  <c:v>6.7007289768289402E-2</c:v>
                </c:pt>
                <c:pt idx="6">
                  <c:v>3.335000833750712E-4</c:v>
                </c:pt>
                <c:pt idx="7">
                  <c:v>-1.1777535441657605E-2</c:v>
                </c:pt>
                <c:pt idx="8">
                  <c:v>8.8900414937759242E-2</c:v>
                </c:pt>
                <c:pt idx="9">
                  <c:v>4.5397798206787687E-3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0362368"/>
        <c:axId val="150380928"/>
      </c:scatterChart>
      <c:valAx>
        <c:axId val="150362368"/>
        <c:scaling>
          <c:orientation val="minMax"/>
          <c:max val="0.2"/>
          <c:min val="-0.2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nb-NO"/>
                  <a:t>Endring befolkning 2002-2014</a:t>
                </a:r>
              </a:p>
            </c:rich>
          </c:tx>
          <c:layout/>
          <c:overlay val="0"/>
        </c:title>
        <c:numFmt formatCode="0%" sourceLinked="1"/>
        <c:majorTickMark val="out"/>
        <c:minorTickMark val="none"/>
        <c:tickLblPos val="low"/>
        <c:crossAx val="150380928"/>
        <c:crosses val="autoZero"/>
        <c:crossBetween val="midCat"/>
        <c:majorUnit val="5.0000000000000024E-2"/>
      </c:valAx>
      <c:valAx>
        <c:axId val="150380928"/>
        <c:scaling>
          <c:orientation val="minMax"/>
          <c:max val="0.2"/>
          <c:min val="-0.2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nb-NO"/>
                  <a:t>Endring sysselsetting 2002-2014</a:t>
                </a:r>
              </a:p>
            </c:rich>
          </c:tx>
          <c:layout/>
          <c:overlay val="0"/>
        </c:title>
        <c:numFmt formatCode="0%" sourceLinked="1"/>
        <c:majorTickMark val="out"/>
        <c:minorTickMark val="none"/>
        <c:tickLblPos val="low"/>
        <c:crossAx val="150362368"/>
        <c:crosses val="autoZero"/>
        <c:crossBetween val="midCat"/>
        <c:majorUnit val="5.0000000000000024E-2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nb-NO"/>
    </a:p>
  </c:txPr>
  <c:externalData r:id="rId1">
    <c:autoUpdate val="0"/>
  </c:externalData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0"/>
    <c:plotArea>
      <c:layout>
        <c:manualLayout>
          <c:layoutTarget val="inner"/>
          <c:xMode val="edge"/>
          <c:yMode val="edge"/>
          <c:x val="4.5370051635111895E-2"/>
          <c:y val="3.0023879407594704E-2"/>
          <c:w val="0.90889271371199087"/>
          <c:h val="0.90159904559739679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'Ark2 (2)'!$C$3</c:f>
              <c:strCache>
                <c:ptCount val="1"/>
                <c:pt idx="0">
                  <c:v>Fødselsoverskudd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rgbClr val="FF0000"/>
              </a:solidFill>
            </a:ln>
          </c:spPr>
          <c:invertIfNegative val="0"/>
          <c:cat>
            <c:strRef>
              <c:f>'Ark2 (2)'!$B$4:$B$16</c:f>
              <c:strCache>
                <c:ptCount val="13"/>
                <c:pt idx="0">
                  <c:v>Nord-Gudbrandsdal</c:v>
                </c:pt>
                <c:pt idx="1">
                  <c:v>Nord-Østerdal</c:v>
                </c:pt>
                <c:pt idx="2">
                  <c:v>Midt-Gudbrandsdal</c:v>
                </c:pt>
                <c:pt idx="3">
                  <c:v>Valdres</c:v>
                </c:pt>
                <c:pt idx="4">
                  <c:v>Glåmdalen</c:v>
                </c:pt>
                <c:pt idx="5">
                  <c:v>Hadeland</c:v>
                </c:pt>
                <c:pt idx="6">
                  <c:v>Gjøvikregionen</c:v>
                </c:pt>
                <c:pt idx="7">
                  <c:v>Sør-Østerdal</c:v>
                </c:pt>
                <c:pt idx="8">
                  <c:v>Lillehammerreg.</c:v>
                </c:pt>
                <c:pt idx="9">
                  <c:v>Hamarregionen</c:v>
                </c:pt>
                <c:pt idx="10">
                  <c:v>Hedmark</c:v>
                </c:pt>
                <c:pt idx="11">
                  <c:v>Oppland</c:v>
                </c:pt>
                <c:pt idx="12">
                  <c:v>Hele landet </c:v>
                </c:pt>
              </c:strCache>
            </c:strRef>
          </c:cat>
          <c:val>
            <c:numRef>
              <c:f>'Ark2 (2)'!$C$4:$C$16</c:f>
              <c:numCache>
                <c:formatCode>0%</c:formatCode>
                <c:ptCount val="13"/>
                <c:pt idx="0">
                  <c:v>-1.8499433165000516E-2</c:v>
                </c:pt>
                <c:pt idx="1">
                  <c:v>-1.1795543905635648E-2</c:v>
                </c:pt>
                <c:pt idx="2">
                  <c:v>-1.5042608373471655E-2</c:v>
                </c:pt>
                <c:pt idx="3">
                  <c:v>-1.5632823365785812E-2</c:v>
                </c:pt>
                <c:pt idx="4">
                  <c:v>-2.8158152133022345E-2</c:v>
                </c:pt>
                <c:pt idx="5">
                  <c:v>-3.2093570588025535E-4</c:v>
                </c:pt>
                <c:pt idx="6">
                  <c:v>-7.1887337222320425E-3</c:v>
                </c:pt>
                <c:pt idx="7">
                  <c:v>-9.3444466876243769E-3</c:v>
                </c:pt>
                <c:pt idx="8">
                  <c:v>-1.6289297931259162E-4</c:v>
                </c:pt>
                <c:pt idx="9">
                  <c:v>-2.6568591052533877E-3</c:v>
                </c:pt>
                <c:pt idx="10">
                  <c:v>-1.1780927576351505E-2</c:v>
                </c:pt>
                <c:pt idx="11">
                  <c:v>-7.3296775704242605E-3</c:v>
                </c:pt>
                <c:pt idx="12">
                  <c:v>2.4073017419046092E-2</c:v>
                </c:pt>
              </c:numCache>
            </c:numRef>
          </c:val>
        </c:ser>
        <c:ser>
          <c:idx val="1"/>
          <c:order val="1"/>
          <c:tx>
            <c:strRef>
              <c:f>'Ark2 (2)'!$D$3</c:f>
              <c:strCache>
                <c:ptCount val="1"/>
                <c:pt idx="0">
                  <c:v>Flytteoverskudd</c:v>
                </c:pt>
              </c:strCache>
            </c:strRef>
          </c:tx>
          <c:invertIfNegative val="0"/>
          <c:cat>
            <c:strRef>
              <c:f>'Ark2 (2)'!$B$4:$B$16</c:f>
              <c:strCache>
                <c:ptCount val="13"/>
                <c:pt idx="0">
                  <c:v>Nord-Gudbrandsdal</c:v>
                </c:pt>
                <c:pt idx="1">
                  <c:v>Nord-Østerdal</c:v>
                </c:pt>
                <c:pt idx="2">
                  <c:v>Midt-Gudbrandsdal</c:v>
                </c:pt>
                <c:pt idx="3">
                  <c:v>Valdres</c:v>
                </c:pt>
                <c:pt idx="4">
                  <c:v>Glåmdalen</c:v>
                </c:pt>
                <c:pt idx="5">
                  <c:v>Hadeland</c:v>
                </c:pt>
                <c:pt idx="6">
                  <c:v>Gjøvikregionen</c:v>
                </c:pt>
                <c:pt idx="7">
                  <c:v>Sør-Østerdal</c:v>
                </c:pt>
                <c:pt idx="8">
                  <c:v>Lillehammerreg.</c:v>
                </c:pt>
                <c:pt idx="9">
                  <c:v>Hamarregionen</c:v>
                </c:pt>
                <c:pt idx="10">
                  <c:v>Hedmark</c:v>
                </c:pt>
                <c:pt idx="11">
                  <c:v>Oppland</c:v>
                </c:pt>
                <c:pt idx="12">
                  <c:v>Hele landet </c:v>
                </c:pt>
              </c:strCache>
            </c:strRef>
          </c:cat>
          <c:val>
            <c:numRef>
              <c:f>'Ark2 (2)'!$D$4:$D$16</c:f>
              <c:numCache>
                <c:formatCode>0%</c:formatCode>
                <c:ptCount val="13"/>
                <c:pt idx="0">
                  <c:v>9.2754818097500608E-4</c:v>
                </c:pt>
                <c:pt idx="1">
                  <c:v>5.6356487549148529E-3</c:v>
                </c:pt>
                <c:pt idx="2">
                  <c:v>1.1782141533901391E-2</c:v>
                </c:pt>
                <c:pt idx="3">
                  <c:v>1.4408901251738496E-2</c:v>
                </c:pt>
                <c:pt idx="4">
                  <c:v>3.105484914603877E-2</c:v>
                </c:pt>
                <c:pt idx="5">
                  <c:v>3.7121563313482979E-2</c:v>
                </c:pt>
                <c:pt idx="6">
                  <c:v>3.7195804607860414E-2</c:v>
                </c:pt>
                <c:pt idx="7">
                  <c:v>3.8473740374354609E-2</c:v>
                </c:pt>
                <c:pt idx="8">
                  <c:v>4.1456263235054462E-2</c:v>
                </c:pt>
                <c:pt idx="9">
                  <c:v>4.9923426768145443E-2</c:v>
                </c:pt>
                <c:pt idx="10">
                  <c:v>3.8956304909424241E-2</c:v>
                </c:pt>
                <c:pt idx="11">
                  <c:v>3.0108311505851266E-2</c:v>
                </c:pt>
                <c:pt idx="12">
                  <c:v>5.4430587369550212E-2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50977152"/>
        <c:axId val="150991232"/>
      </c:barChart>
      <c:catAx>
        <c:axId val="150977152"/>
        <c:scaling>
          <c:orientation val="minMax"/>
        </c:scaling>
        <c:delete val="0"/>
        <c:axPos val="l"/>
        <c:majorGridlines/>
        <c:majorTickMark val="out"/>
        <c:minorTickMark val="none"/>
        <c:tickLblPos val="low"/>
        <c:crossAx val="150991232"/>
        <c:crosses val="autoZero"/>
        <c:auto val="1"/>
        <c:lblAlgn val="ctr"/>
        <c:lblOffset val="100"/>
        <c:noMultiLvlLbl val="0"/>
      </c:catAx>
      <c:valAx>
        <c:axId val="150991232"/>
        <c:scaling>
          <c:orientation val="minMax"/>
        </c:scaling>
        <c:delete val="0"/>
        <c:axPos val="b"/>
        <c:majorGridlines/>
        <c:numFmt formatCode="0%" sourceLinked="0"/>
        <c:majorTickMark val="out"/>
        <c:minorTickMark val="none"/>
        <c:tickLblPos val="nextTo"/>
        <c:crossAx val="15097715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7839566929133854"/>
          <c:y val="0.54890356961789721"/>
          <c:w val="0.23669327792359288"/>
          <c:h val="0.2836343678946248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nb-NO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743ABA2-A004-4C3F-A8EC-C7E1C7C3BE2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08CFC354-0098-466E-ACAD-EBB652A4B16C}">
      <dgm:prSet phldrT="[Tekst]" custT="1"/>
      <dgm:spPr/>
      <dgm:t>
        <a:bodyPr/>
        <a:lstStyle/>
        <a:p>
          <a:r>
            <a:rPr lang="nb-NO" sz="2400" b="1" dirty="0" smtClean="0">
              <a:solidFill>
                <a:schemeClr val="tx1"/>
              </a:solidFill>
            </a:rPr>
            <a:t>Premiss 1: Bedriftenes konkurranseevne starter lokalt</a:t>
          </a:r>
          <a:endParaRPr lang="nb-NO" sz="2400" b="1" dirty="0">
            <a:solidFill>
              <a:schemeClr val="tx1"/>
            </a:solidFill>
          </a:endParaRPr>
        </a:p>
      </dgm:t>
    </dgm:pt>
    <dgm:pt modelId="{9006BBE8-395B-436B-BE20-490191067013}" type="parTrans" cxnId="{93196813-B4CC-4A8A-932D-F222E97EA140}">
      <dgm:prSet/>
      <dgm:spPr/>
      <dgm:t>
        <a:bodyPr/>
        <a:lstStyle/>
        <a:p>
          <a:endParaRPr lang="nb-NO"/>
        </a:p>
      </dgm:t>
    </dgm:pt>
    <dgm:pt modelId="{A5BCFB31-43EE-4991-B219-F1D3417A4754}" type="sibTrans" cxnId="{93196813-B4CC-4A8A-932D-F222E97EA140}">
      <dgm:prSet/>
      <dgm:spPr/>
      <dgm:t>
        <a:bodyPr/>
        <a:lstStyle/>
        <a:p>
          <a:endParaRPr lang="nb-NO"/>
        </a:p>
      </dgm:t>
    </dgm:pt>
    <dgm:pt modelId="{5B08ED2B-34F8-43B2-A005-77284E2DFB4C}">
      <dgm:prSet phldrT="[Tekst]" custT="1"/>
      <dgm:spPr/>
      <dgm:t>
        <a:bodyPr/>
        <a:lstStyle/>
        <a:p>
          <a:r>
            <a:rPr lang="nb-NO" sz="1600" dirty="0" smtClean="0"/>
            <a:t>Hvordan kommunen utfører sine tjenester og saksbehandling (Effektivitet, kvalitet og pris/avgifter og gebyrbruk)</a:t>
          </a:r>
          <a:endParaRPr lang="nb-NO" sz="1600" dirty="0"/>
        </a:p>
      </dgm:t>
    </dgm:pt>
    <dgm:pt modelId="{3534CE2B-9AB8-4FF8-BD19-2A2F694F7282}" type="parTrans" cxnId="{CACA88AD-11C3-4244-ACA3-2E1C8501A584}">
      <dgm:prSet/>
      <dgm:spPr/>
      <dgm:t>
        <a:bodyPr/>
        <a:lstStyle/>
        <a:p>
          <a:endParaRPr lang="nb-NO"/>
        </a:p>
      </dgm:t>
    </dgm:pt>
    <dgm:pt modelId="{48F4B5AD-3DA5-46F9-9221-05B98510A550}" type="sibTrans" cxnId="{CACA88AD-11C3-4244-ACA3-2E1C8501A584}">
      <dgm:prSet/>
      <dgm:spPr/>
      <dgm:t>
        <a:bodyPr/>
        <a:lstStyle/>
        <a:p>
          <a:endParaRPr lang="nb-NO"/>
        </a:p>
      </dgm:t>
    </dgm:pt>
    <dgm:pt modelId="{4EB35F57-C459-4BAD-A176-F2BEB40CE80D}">
      <dgm:prSet custT="1"/>
      <dgm:spPr/>
      <dgm:t>
        <a:bodyPr/>
        <a:lstStyle/>
        <a:p>
          <a:r>
            <a:rPr lang="nb-NO" sz="1600" dirty="0" smtClean="0"/>
            <a:t>Hvordan kommunen arbeider med å påvirke kompetanse, sysselsetting, kommuneøkonomi og forhold som møter demografiske endringer</a:t>
          </a:r>
        </a:p>
      </dgm:t>
    </dgm:pt>
    <dgm:pt modelId="{B8BE6A64-0AAE-4761-A8EA-4984A41FDE9E}" type="parTrans" cxnId="{4B910EA2-F9C8-4A49-B3D1-EE961335BE93}">
      <dgm:prSet/>
      <dgm:spPr/>
      <dgm:t>
        <a:bodyPr/>
        <a:lstStyle/>
        <a:p>
          <a:endParaRPr lang="nb-NO"/>
        </a:p>
      </dgm:t>
    </dgm:pt>
    <dgm:pt modelId="{1E2D0028-4A03-4F3F-8FB6-9A9A0A48CFD9}" type="sibTrans" cxnId="{4B910EA2-F9C8-4A49-B3D1-EE961335BE93}">
      <dgm:prSet/>
      <dgm:spPr/>
      <dgm:t>
        <a:bodyPr/>
        <a:lstStyle/>
        <a:p>
          <a:endParaRPr lang="nb-NO"/>
        </a:p>
      </dgm:t>
    </dgm:pt>
    <dgm:pt modelId="{F26E6DBD-69AB-473F-ABF2-D7AD16C2B58E}">
      <dgm:prSet custT="1"/>
      <dgm:spPr/>
      <dgm:t>
        <a:bodyPr/>
        <a:lstStyle/>
        <a:p>
          <a:r>
            <a:rPr lang="nb-NO" sz="1600" dirty="0" smtClean="0"/>
            <a:t>Hvordan kommunen legger til rette for samfunns- og næringsutvikling (infrastruktur, arealer, osv.)</a:t>
          </a:r>
        </a:p>
      </dgm:t>
    </dgm:pt>
    <dgm:pt modelId="{92F50553-FE68-42FE-BF83-F51F38453ECB}" type="parTrans" cxnId="{22D8989E-79F9-4D5D-BE67-95976DBAD78E}">
      <dgm:prSet/>
      <dgm:spPr/>
      <dgm:t>
        <a:bodyPr/>
        <a:lstStyle/>
        <a:p>
          <a:endParaRPr lang="nb-NO"/>
        </a:p>
      </dgm:t>
    </dgm:pt>
    <dgm:pt modelId="{CB5B86B2-E1A3-4DA5-BED4-983DCD700026}" type="sibTrans" cxnId="{22D8989E-79F9-4D5D-BE67-95976DBAD78E}">
      <dgm:prSet/>
      <dgm:spPr/>
      <dgm:t>
        <a:bodyPr/>
        <a:lstStyle/>
        <a:p>
          <a:endParaRPr lang="nb-NO"/>
        </a:p>
      </dgm:t>
    </dgm:pt>
    <dgm:pt modelId="{451F7A85-C8A8-4BF5-81F9-EADAAE1AD804}">
      <dgm:prSet custT="1"/>
      <dgm:spPr/>
      <dgm:t>
        <a:bodyPr/>
        <a:lstStyle/>
        <a:p>
          <a:r>
            <a:rPr lang="nb-NO" sz="2400" b="1" dirty="0" smtClean="0">
              <a:solidFill>
                <a:schemeClr val="tx1"/>
              </a:solidFill>
            </a:rPr>
            <a:t>Premiss 2: Bedrifter som vokser, skaper positive ringvirkninger for kommunen og lokalsamfunnet</a:t>
          </a:r>
        </a:p>
      </dgm:t>
    </dgm:pt>
    <dgm:pt modelId="{625637FF-7BE5-4BC3-9544-6CF1400CBA9A}" type="parTrans" cxnId="{0114AB11-3CC2-4D20-8107-17DB85C5F7C9}">
      <dgm:prSet/>
      <dgm:spPr/>
      <dgm:t>
        <a:bodyPr/>
        <a:lstStyle/>
        <a:p>
          <a:endParaRPr lang="nb-NO"/>
        </a:p>
      </dgm:t>
    </dgm:pt>
    <dgm:pt modelId="{842A89E6-BDAB-4F31-A048-9DDC8C71C2C6}" type="sibTrans" cxnId="{0114AB11-3CC2-4D20-8107-17DB85C5F7C9}">
      <dgm:prSet/>
      <dgm:spPr/>
      <dgm:t>
        <a:bodyPr/>
        <a:lstStyle/>
        <a:p>
          <a:endParaRPr lang="nb-NO"/>
        </a:p>
      </dgm:t>
    </dgm:pt>
    <dgm:pt modelId="{8A6E2077-59FA-4166-BDE3-63B2A368D46B}">
      <dgm:prSet custT="1"/>
      <dgm:spPr/>
      <dgm:t>
        <a:bodyPr/>
        <a:lstStyle/>
        <a:p>
          <a:r>
            <a:rPr lang="nb-NO" sz="1600" dirty="0" smtClean="0"/>
            <a:t>Bedrifter som skaper arbeidsplasser og verdier gir økte inntekter til kommunen.</a:t>
          </a:r>
          <a:endParaRPr lang="nb-NO" sz="1600" b="1" dirty="0" smtClean="0">
            <a:solidFill>
              <a:schemeClr val="bg1"/>
            </a:solidFill>
          </a:endParaRPr>
        </a:p>
      </dgm:t>
    </dgm:pt>
    <dgm:pt modelId="{9AFFC2B4-3092-4B58-AC7A-9BF86BF7F37B}" type="parTrans" cxnId="{918BF69D-A99D-493D-A270-61A9B45957C3}">
      <dgm:prSet/>
      <dgm:spPr/>
      <dgm:t>
        <a:bodyPr/>
        <a:lstStyle/>
        <a:p>
          <a:endParaRPr lang="nb-NO"/>
        </a:p>
      </dgm:t>
    </dgm:pt>
    <dgm:pt modelId="{FA4A958A-2C5A-4214-91E4-48C8F77A9DEA}" type="sibTrans" cxnId="{918BF69D-A99D-493D-A270-61A9B45957C3}">
      <dgm:prSet/>
      <dgm:spPr/>
      <dgm:t>
        <a:bodyPr/>
        <a:lstStyle/>
        <a:p>
          <a:endParaRPr lang="nb-NO"/>
        </a:p>
      </dgm:t>
    </dgm:pt>
    <dgm:pt modelId="{5764B991-D2CF-49EE-9DB9-B36F32D84F23}">
      <dgm:prSet custT="1"/>
      <dgm:spPr/>
      <dgm:t>
        <a:bodyPr/>
        <a:lstStyle/>
        <a:p>
          <a:r>
            <a:rPr lang="nb-NO" sz="1600" dirty="0" smtClean="0"/>
            <a:t>Dette gir grunnlag for et godt privat og offentlig tjenestetilbud i kommunen.</a:t>
          </a:r>
        </a:p>
      </dgm:t>
    </dgm:pt>
    <dgm:pt modelId="{5FC6990D-840F-4E6C-96E1-B9CA5C455385}" type="parTrans" cxnId="{660188CF-7487-44A3-8B73-26B2703C7ABE}">
      <dgm:prSet/>
      <dgm:spPr/>
      <dgm:t>
        <a:bodyPr/>
        <a:lstStyle/>
        <a:p>
          <a:endParaRPr lang="nb-NO"/>
        </a:p>
      </dgm:t>
    </dgm:pt>
    <dgm:pt modelId="{60FC62DC-3E4C-4731-9411-45DBC451FD5A}" type="sibTrans" cxnId="{660188CF-7487-44A3-8B73-26B2703C7ABE}">
      <dgm:prSet/>
      <dgm:spPr/>
      <dgm:t>
        <a:bodyPr/>
        <a:lstStyle/>
        <a:p>
          <a:endParaRPr lang="nb-NO"/>
        </a:p>
      </dgm:t>
    </dgm:pt>
    <dgm:pt modelId="{F6888FB0-36BA-4478-9956-ADEA20094500}">
      <dgm:prSet custT="1"/>
      <dgm:spPr/>
      <dgm:t>
        <a:bodyPr/>
        <a:lstStyle/>
        <a:p>
          <a:r>
            <a:rPr lang="nb-NO" sz="1600" dirty="0" smtClean="0"/>
            <a:t>Det skapes fremtidstro og virketrang i kommunen som gir videre positive ringvirkninger og øker kommunens attraktivitet</a:t>
          </a:r>
        </a:p>
      </dgm:t>
    </dgm:pt>
    <dgm:pt modelId="{6B1C186C-C43B-4CF6-B043-CA1D94E40F7B}" type="parTrans" cxnId="{92057EA3-6CFE-498B-8E11-BEFF1B69189A}">
      <dgm:prSet/>
      <dgm:spPr/>
      <dgm:t>
        <a:bodyPr/>
        <a:lstStyle/>
        <a:p>
          <a:endParaRPr lang="nb-NO"/>
        </a:p>
      </dgm:t>
    </dgm:pt>
    <dgm:pt modelId="{C69C41A1-3853-4B38-8A36-CDF70B81AE11}" type="sibTrans" cxnId="{92057EA3-6CFE-498B-8E11-BEFF1B69189A}">
      <dgm:prSet/>
      <dgm:spPr/>
      <dgm:t>
        <a:bodyPr/>
        <a:lstStyle/>
        <a:p>
          <a:endParaRPr lang="nb-NO"/>
        </a:p>
      </dgm:t>
    </dgm:pt>
    <dgm:pt modelId="{6CCE0E7C-36F5-462D-BE20-1D46922E0A11}" type="pres">
      <dgm:prSet presAssocID="{1743ABA2-A004-4C3F-A8EC-C7E1C7C3BE2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nb-NO"/>
        </a:p>
      </dgm:t>
    </dgm:pt>
    <dgm:pt modelId="{164CFD1D-AAFB-42A6-AF60-8B00CFA586E9}" type="pres">
      <dgm:prSet presAssocID="{08CFC354-0098-466E-ACAD-EBB652A4B16C}" presName="parentText" presStyleLbl="node1" presStyleIdx="0" presStyleCnt="2" custLinFactNeighborX="3003">
        <dgm:presLayoutVars>
          <dgm:chMax val="0"/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1F7678B7-0842-4F17-8EE3-AEBC7EDF6C3D}" type="pres">
      <dgm:prSet presAssocID="{08CFC354-0098-466E-ACAD-EBB652A4B16C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ECA958A7-DB97-4FB6-9949-C324FEB25B3C}" type="pres">
      <dgm:prSet presAssocID="{451F7A85-C8A8-4BF5-81F9-EADAAE1AD804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4F59E96C-72F6-4324-9655-B02614311447}" type="pres">
      <dgm:prSet presAssocID="{451F7A85-C8A8-4BF5-81F9-EADAAE1AD804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</dgm:ptLst>
  <dgm:cxnLst>
    <dgm:cxn modelId="{D1EB2246-0D29-4442-8271-10B0910FB898}" type="presOf" srcId="{4EB35F57-C459-4BAD-A176-F2BEB40CE80D}" destId="{1F7678B7-0842-4F17-8EE3-AEBC7EDF6C3D}" srcOrd="0" destOrd="1" presId="urn:microsoft.com/office/officeart/2005/8/layout/vList2"/>
    <dgm:cxn modelId="{0114AB11-3CC2-4D20-8107-17DB85C5F7C9}" srcId="{1743ABA2-A004-4C3F-A8EC-C7E1C7C3BE2E}" destId="{451F7A85-C8A8-4BF5-81F9-EADAAE1AD804}" srcOrd="1" destOrd="0" parTransId="{625637FF-7BE5-4BC3-9544-6CF1400CBA9A}" sibTransId="{842A89E6-BDAB-4F31-A048-9DDC8C71C2C6}"/>
    <dgm:cxn modelId="{918BF69D-A99D-493D-A270-61A9B45957C3}" srcId="{451F7A85-C8A8-4BF5-81F9-EADAAE1AD804}" destId="{8A6E2077-59FA-4166-BDE3-63B2A368D46B}" srcOrd="0" destOrd="0" parTransId="{9AFFC2B4-3092-4B58-AC7A-9BF86BF7F37B}" sibTransId="{FA4A958A-2C5A-4214-91E4-48C8F77A9DEA}"/>
    <dgm:cxn modelId="{1438205E-8388-4678-A453-3101612187C6}" type="presOf" srcId="{8A6E2077-59FA-4166-BDE3-63B2A368D46B}" destId="{4F59E96C-72F6-4324-9655-B02614311447}" srcOrd="0" destOrd="0" presId="urn:microsoft.com/office/officeart/2005/8/layout/vList2"/>
    <dgm:cxn modelId="{92057EA3-6CFE-498B-8E11-BEFF1B69189A}" srcId="{451F7A85-C8A8-4BF5-81F9-EADAAE1AD804}" destId="{F6888FB0-36BA-4478-9956-ADEA20094500}" srcOrd="2" destOrd="0" parTransId="{6B1C186C-C43B-4CF6-B043-CA1D94E40F7B}" sibTransId="{C69C41A1-3853-4B38-8A36-CDF70B81AE11}"/>
    <dgm:cxn modelId="{22D8989E-79F9-4D5D-BE67-95976DBAD78E}" srcId="{08CFC354-0098-466E-ACAD-EBB652A4B16C}" destId="{F26E6DBD-69AB-473F-ABF2-D7AD16C2B58E}" srcOrd="2" destOrd="0" parTransId="{92F50553-FE68-42FE-BF83-F51F38453ECB}" sibTransId="{CB5B86B2-E1A3-4DA5-BED4-983DCD700026}"/>
    <dgm:cxn modelId="{93196813-B4CC-4A8A-932D-F222E97EA140}" srcId="{1743ABA2-A004-4C3F-A8EC-C7E1C7C3BE2E}" destId="{08CFC354-0098-466E-ACAD-EBB652A4B16C}" srcOrd="0" destOrd="0" parTransId="{9006BBE8-395B-436B-BE20-490191067013}" sibTransId="{A5BCFB31-43EE-4991-B219-F1D3417A4754}"/>
    <dgm:cxn modelId="{E9CE8224-F919-46AB-9EEB-536B2F365ADC}" type="presOf" srcId="{1743ABA2-A004-4C3F-A8EC-C7E1C7C3BE2E}" destId="{6CCE0E7C-36F5-462D-BE20-1D46922E0A11}" srcOrd="0" destOrd="0" presId="urn:microsoft.com/office/officeart/2005/8/layout/vList2"/>
    <dgm:cxn modelId="{660188CF-7487-44A3-8B73-26B2703C7ABE}" srcId="{451F7A85-C8A8-4BF5-81F9-EADAAE1AD804}" destId="{5764B991-D2CF-49EE-9DB9-B36F32D84F23}" srcOrd="1" destOrd="0" parTransId="{5FC6990D-840F-4E6C-96E1-B9CA5C455385}" sibTransId="{60FC62DC-3E4C-4731-9411-45DBC451FD5A}"/>
    <dgm:cxn modelId="{02A2B085-6F7B-4D74-8524-C336F0825416}" type="presOf" srcId="{F26E6DBD-69AB-473F-ABF2-D7AD16C2B58E}" destId="{1F7678B7-0842-4F17-8EE3-AEBC7EDF6C3D}" srcOrd="0" destOrd="2" presId="urn:microsoft.com/office/officeart/2005/8/layout/vList2"/>
    <dgm:cxn modelId="{4B910EA2-F9C8-4A49-B3D1-EE961335BE93}" srcId="{08CFC354-0098-466E-ACAD-EBB652A4B16C}" destId="{4EB35F57-C459-4BAD-A176-F2BEB40CE80D}" srcOrd="1" destOrd="0" parTransId="{B8BE6A64-0AAE-4761-A8EA-4984A41FDE9E}" sibTransId="{1E2D0028-4A03-4F3F-8FB6-9A9A0A48CFD9}"/>
    <dgm:cxn modelId="{29621E1A-F1B3-4237-9B8D-5055DA60E8F9}" type="presOf" srcId="{08CFC354-0098-466E-ACAD-EBB652A4B16C}" destId="{164CFD1D-AAFB-42A6-AF60-8B00CFA586E9}" srcOrd="0" destOrd="0" presId="urn:microsoft.com/office/officeart/2005/8/layout/vList2"/>
    <dgm:cxn modelId="{4D1B93BD-A84B-48B2-ABEC-700606FF23A3}" type="presOf" srcId="{5B08ED2B-34F8-43B2-A005-77284E2DFB4C}" destId="{1F7678B7-0842-4F17-8EE3-AEBC7EDF6C3D}" srcOrd="0" destOrd="0" presId="urn:microsoft.com/office/officeart/2005/8/layout/vList2"/>
    <dgm:cxn modelId="{DB7869B9-2098-49DB-B778-2F7010D819B7}" type="presOf" srcId="{F6888FB0-36BA-4478-9956-ADEA20094500}" destId="{4F59E96C-72F6-4324-9655-B02614311447}" srcOrd="0" destOrd="2" presId="urn:microsoft.com/office/officeart/2005/8/layout/vList2"/>
    <dgm:cxn modelId="{7A969164-BA17-4681-9D48-BF4DF90F74F1}" type="presOf" srcId="{5764B991-D2CF-49EE-9DB9-B36F32D84F23}" destId="{4F59E96C-72F6-4324-9655-B02614311447}" srcOrd="0" destOrd="1" presId="urn:microsoft.com/office/officeart/2005/8/layout/vList2"/>
    <dgm:cxn modelId="{CACA88AD-11C3-4244-ACA3-2E1C8501A584}" srcId="{08CFC354-0098-466E-ACAD-EBB652A4B16C}" destId="{5B08ED2B-34F8-43B2-A005-77284E2DFB4C}" srcOrd="0" destOrd="0" parTransId="{3534CE2B-9AB8-4FF8-BD19-2A2F694F7282}" sibTransId="{48F4B5AD-3DA5-46F9-9221-05B98510A550}"/>
    <dgm:cxn modelId="{53FE12F1-6ECA-4D69-8AC7-802DD0B9337A}" type="presOf" srcId="{451F7A85-C8A8-4BF5-81F9-EADAAE1AD804}" destId="{ECA958A7-DB97-4FB6-9949-C324FEB25B3C}" srcOrd="0" destOrd="0" presId="urn:microsoft.com/office/officeart/2005/8/layout/vList2"/>
    <dgm:cxn modelId="{6783B72B-6E17-4C20-8F46-286AED580076}" type="presParOf" srcId="{6CCE0E7C-36F5-462D-BE20-1D46922E0A11}" destId="{164CFD1D-AAFB-42A6-AF60-8B00CFA586E9}" srcOrd="0" destOrd="0" presId="urn:microsoft.com/office/officeart/2005/8/layout/vList2"/>
    <dgm:cxn modelId="{03456275-7AE6-4C9A-8875-35F218FFB7DD}" type="presParOf" srcId="{6CCE0E7C-36F5-462D-BE20-1D46922E0A11}" destId="{1F7678B7-0842-4F17-8EE3-AEBC7EDF6C3D}" srcOrd="1" destOrd="0" presId="urn:microsoft.com/office/officeart/2005/8/layout/vList2"/>
    <dgm:cxn modelId="{C45A0A88-162E-4D10-845D-C2E5F20AF8BA}" type="presParOf" srcId="{6CCE0E7C-36F5-462D-BE20-1D46922E0A11}" destId="{ECA958A7-DB97-4FB6-9949-C324FEB25B3C}" srcOrd="2" destOrd="0" presId="urn:microsoft.com/office/officeart/2005/8/layout/vList2"/>
    <dgm:cxn modelId="{5144C66A-DB15-4311-8E12-D703F7978187}" type="presParOf" srcId="{6CCE0E7C-36F5-462D-BE20-1D46922E0A11}" destId="{4F59E96C-72F6-4324-9655-B02614311447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0B19C6E-3CBE-4522-A76B-2EA785B2858D}" type="doc">
      <dgm:prSet loTypeId="urn:microsoft.com/office/officeart/2005/8/layout/arrow3" loCatId="relationship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nb-NO"/>
        </a:p>
      </dgm:t>
    </dgm:pt>
    <dgm:pt modelId="{46EBA2EA-6AFE-4AB5-9C72-C9816D012A70}">
      <dgm:prSet phldrT="[Tekst]"/>
      <dgm:spPr/>
      <dgm:t>
        <a:bodyPr/>
        <a:lstStyle/>
        <a:p>
          <a:r>
            <a:rPr lang="nb-NO" dirty="0" smtClean="0"/>
            <a:t>Økt etterspørsel etter mat</a:t>
          </a:r>
          <a:endParaRPr lang="nb-NO" dirty="0"/>
        </a:p>
      </dgm:t>
    </dgm:pt>
    <dgm:pt modelId="{CBDF8C4C-CA58-4DDE-8C22-3E6ABC1337C1}" type="parTrans" cxnId="{7EACA035-58B8-4309-8FBC-5ECD96ADCCA6}">
      <dgm:prSet/>
      <dgm:spPr/>
      <dgm:t>
        <a:bodyPr/>
        <a:lstStyle/>
        <a:p>
          <a:endParaRPr lang="nb-NO"/>
        </a:p>
      </dgm:t>
    </dgm:pt>
    <dgm:pt modelId="{087A15A8-B786-4F34-A281-8B0CDF70B4A5}" type="sibTrans" cxnId="{7EACA035-58B8-4309-8FBC-5ECD96ADCCA6}">
      <dgm:prSet/>
      <dgm:spPr/>
      <dgm:t>
        <a:bodyPr/>
        <a:lstStyle/>
        <a:p>
          <a:endParaRPr lang="nb-NO"/>
        </a:p>
      </dgm:t>
    </dgm:pt>
    <dgm:pt modelId="{F2D60D46-8EC0-4B76-8EA6-E7039BFF4A23}">
      <dgm:prSet phldrT="[Tekst]"/>
      <dgm:spPr/>
      <dgm:t>
        <a:bodyPr/>
        <a:lstStyle/>
        <a:p>
          <a:r>
            <a:rPr lang="nb-NO" dirty="0" smtClean="0"/>
            <a:t>Reduksjon av klimagassutslipp</a:t>
          </a:r>
          <a:endParaRPr lang="nb-NO" dirty="0"/>
        </a:p>
      </dgm:t>
    </dgm:pt>
    <dgm:pt modelId="{AE071A72-92AA-4DF4-B46B-53BB93F9D73C}" type="parTrans" cxnId="{C18F529C-77E9-4942-AE7C-C9411B033265}">
      <dgm:prSet/>
      <dgm:spPr/>
      <dgm:t>
        <a:bodyPr/>
        <a:lstStyle/>
        <a:p>
          <a:endParaRPr lang="nb-NO"/>
        </a:p>
      </dgm:t>
    </dgm:pt>
    <dgm:pt modelId="{73BE0BC6-2F8F-4D00-A309-8E852FB68C29}" type="sibTrans" cxnId="{C18F529C-77E9-4942-AE7C-C9411B033265}">
      <dgm:prSet/>
      <dgm:spPr/>
      <dgm:t>
        <a:bodyPr/>
        <a:lstStyle/>
        <a:p>
          <a:endParaRPr lang="nb-NO"/>
        </a:p>
      </dgm:t>
    </dgm:pt>
    <dgm:pt modelId="{872B8DD0-4182-43F3-B713-2DAA1C53F32A}" type="pres">
      <dgm:prSet presAssocID="{50B19C6E-3CBE-4522-A76B-2EA785B2858D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nb-NO"/>
        </a:p>
      </dgm:t>
    </dgm:pt>
    <dgm:pt modelId="{2143AAD7-D045-40EF-98B9-D793CBBF6CD9}" type="pres">
      <dgm:prSet presAssocID="{50B19C6E-3CBE-4522-A76B-2EA785B2858D}" presName="divider" presStyleLbl="fgShp" presStyleIdx="0" presStyleCnt="1"/>
      <dgm:spPr/>
      <dgm:t>
        <a:bodyPr/>
        <a:lstStyle/>
        <a:p>
          <a:endParaRPr lang="nb-NO"/>
        </a:p>
      </dgm:t>
    </dgm:pt>
    <dgm:pt modelId="{0230A4C2-18C6-4D84-A3C5-F6A32823A95F}" type="pres">
      <dgm:prSet presAssocID="{46EBA2EA-6AFE-4AB5-9C72-C9816D012A70}" presName="downArrow" presStyleLbl="node1" presStyleIdx="0" presStyleCnt="2"/>
      <dgm:spPr/>
      <dgm:t>
        <a:bodyPr/>
        <a:lstStyle/>
        <a:p>
          <a:endParaRPr lang="nb-NO"/>
        </a:p>
      </dgm:t>
    </dgm:pt>
    <dgm:pt modelId="{A9192494-14E7-45C2-BB0C-DDF5BAE16667}" type="pres">
      <dgm:prSet presAssocID="{46EBA2EA-6AFE-4AB5-9C72-C9816D012A70}" presName="downArrow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EA427B7F-2D27-452F-8DB0-0B38C70088DD}" type="pres">
      <dgm:prSet presAssocID="{F2D60D46-8EC0-4B76-8EA6-E7039BFF4A23}" presName="upArrow" presStyleLbl="node1" presStyleIdx="1" presStyleCnt="2"/>
      <dgm:spPr/>
      <dgm:t>
        <a:bodyPr/>
        <a:lstStyle/>
        <a:p>
          <a:endParaRPr lang="nb-NO"/>
        </a:p>
      </dgm:t>
    </dgm:pt>
    <dgm:pt modelId="{5F960D77-610E-4C9F-9E27-CBE0E9EAA6BE}" type="pres">
      <dgm:prSet presAssocID="{F2D60D46-8EC0-4B76-8EA6-E7039BFF4A23}" presName="upArrow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</dgm:ptLst>
  <dgm:cxnLst>
    <dgm:cxn modelId="{7EACA035-58B8-4309-8FBC-5ECD96ADCCA6}" srcId="{50B19C6E-3CBE-4522-A76B-2EA785B2858D}" destId="{46EBA2EA-6AFE-4AB5-9C72-C9816D012A70}" srcOrd="0" destOrd="0" parTransId="{CBDF8C4C-CA58-4DDE-8C22-3E6ABC1337C1}" sibTransId="{087A15A8-B786-4F34-A281-8B0CDF70B4A5}"/>
    <dgm:cxn modelId="{FB1AA368-438E-471E-9F5F-C4EA3C5EA2AB}" type="presOf" srcId="{50B19C6E-3CBE-4522-A76B-2EA785B2858D}" destId="{872B8DD0-4182-43F3-B713-2DAA1C53F32A}" srcOrd="0" destOrd="0" presId="urn:microsoft.com/office/officeart/2005/8/layout/arrow3"/>
    <dgm:cxn modelId="{E5C9640E-A09D-4587-998C-F9FC9740662C}" type="presOf" srcId="{F2D60D46-8EC0-4B76-8EA6-E7039BFF4A23}" destId="{5F960D77-610E-4C9F-9E27-CBE0E9EAA6BE}" srcOrd="0" destOrd="0" presId="urn:microsoft.com/office/officeart/2005/8/layout/arrow3"/>
    <dgm:cxn modelId="{C18F529C-77E9-4942-AE7C-C9411B033265}" srcId="{50B19C6E-3CBE-4522-A76B-2EA785B2858D}" destId="{F2D60D46-8EC0-4B76-8EA6-E7039BFF4A23}" srcOrd="1" destOrd="0" parTransId="{AE071A72-92AA-4DF4-B46B-53BB93F9D73C}" sibTransId="{73BE0BC6-2F8F-4D00-A309-8E852FB68C29}"/>
    <dgm:cxn modelId="{82EF01F6-CB7E-4C95-82D2-936AAAA1D45E}" type="presOf" srcId="{46EBA2EA-6AFE-4AB5-9C72-C9816D012A70}" destId="{A9192494-14E7-45C2-BB0C-DDF5BAE16667}" srcOrd="0" destOrd="0" presId="urn:microsoft.com/office/officeart/2005/8/layout/arrow3"/>
    <dgm:cxn modelId="{CFBCB153-F07D-4454-A7F9-BF25AE098CCF}" type="presParOf" srcId="{872B8DD0-4182-43F3-B713-2DAA1C53F32A}" destId="{2143AAD7-D045-40EF-98B9-D793CBBF6CD9}" srcOrd="0" destOrd="0" presId="urn:microsoft.com/office/officeart/2005/8/layout/arrow3"/>
    <dgm:cxn modelId="{46B927B9-AA52-4740-9C87-F0B4F2980D60}" type="presParOf" srcId="{872B8DD0-4182-43F3-B713-2DAA1C53F32A}" destId="{0230A4C2-18C6-4D84-A3C5-F6A32823A95F}" srcOrd="1" destOrd="0" presId="urn:microsoft.com/office/officeart/2005/8/layout/arrow3"/>
    <dgm:cxn modelId="{EF135E4A-C6A9-4444-B799-C3B1A4EBBF08}" type="presParOf" srcId="{872B8DD0-4182-43F3-B713-2DAA1C53F32A}" destId="{A9192494-14E7-45C2-BB0C-DDF5BAE16667}" srcOrd="2" destOrd="0" presId="urn:microsoft.com/office/officeart/2005/8/layout/arrow3"/>
    <dgm:cxn modelId="{80C149FA-6F3A-47A8-A846-7DCCC4194E6F}" type="presParOf" srcId="{872B8DD0-4182-43F3-B713-2DAA1C53F32A}" destId="{EA427B7F-2D27-452F-8DB0-0B38C70088DD}" srcOrd="3" destOrd="0" presId="urn:microsoft.com/office/officeart/2005/8/layout/arrow3"/>
    <dgm:cxn modelId="{2EAC65BA-0747-4432-9ACD-BCECAD93D0FE}" type="presParOf" srcId="{872B8DD0-4182-43F3-B713-2DAA1C53F32A}" destId="{5F960D77-610E-4C9F-9E27-CBE0E9EAA6BE}" srcOrd="4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4CFD1D-AAFB-42A6-AF60-8B00CFA586E9}">
      <dsp:nvSpPr>
        <dsp:cNvPr id="0" name=""/>
        <dsp:cNvSpPr/>
      </dsp:nvSpPr>
      <dsp:spPr>
        <a:xfrm>
          <a:off x="0" y="9156"/>
          <a:ext cx="7943849" cy="9921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2400" b="1" kern="1200" dirty="0" smtClean="0">
              <a:solidFill>
                <a:schemeClr val="tx1"/>
              </a:solidFill>
            </a:rPr>
            <a:t>Premiss 1: Bedriftenes konkurranseevne starter lokalt</a:t>
          </a:r>
          <a:endParaRPr lang="nb-NO" sz="2400" b="1" kern="1200" dirty="0">
            <a:solidFill>
              <a:schemeClr val="tx1"/>
            </a:solidFill>
          </a:endParaRPr>
        </a:p>
      </dsp:txBody>
      <dsp:txXfrm>
        <a:off x="48433" y="57589"/>
        <a:ext cx="7846983" cy="895294"/>
      </dsp:txXfrm>
    </dsp:sp>
    <dsp:sp modelId="{1F7678B7-0842-4F17-8EE3-AEBC7EDF6C3D}">
      <dsp:nvSpPr>
        <dsp:cNvPr id="0" name=""/>
        <dsp:cNvSpPr/>
      </dsp:nvSpPr>
      <dsp:spPr>
        <a:xfrm>
          <a:off x="0" y="1001316"/>
          <a:ext cx="7943849" cy="14810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2217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nb-NO" sz="1600" kern="1200" dirty="0" smtClean="0"/>
            <a:t>Hvordan kommunen utfører sine tjenester og saksbehandling (Effektivitet, kvalitet og pris/avgifter og gebyrbruk)</a:t>
          </a:r>
          <a:endParaRPr lang="nb-NO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nb-NO" sz="1600" kern="1200" dirty="0" smtClean="0"/>
            <a:t>Hvordan kommunen arbeider med å påvirke kompetanse, sysselsetting, kommuneøkonomi og forhold som møter demografiske endringer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nb-NO" sz="1600" kern="1200" dirty="0" smtClean="0"/>
            <a:t>Hvordan kommunen legger til rette for samfunns- og næringsutvikling (infrastruktur, arealer, osv.)</a:t>
          </a:r>
        </a:p>
      </dsp:txBody>
      <dsp:txXfrm>
        <a:off x="0" y="1001316"/>
        <a:ext cx="7943849" cy="1481085"/>
      </dsp:txXfrm>
    </dsp:sp>
    <dsp:sp modelId="{ECA958A7-DB97-4FB6-9949-C324FEB25B3C}">
      <dsp:nvSpPr>
        <dsp:cNvPr id="0" name=""/>
        <dsp:cNvSpPr/>
      </dsp:nvSpPr>
      <dsp:spPr>
        <a:xfrm>
          <a:off x="0" y="2482401"/>
          <a:ext cx="7943849" cy="9921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2400" b="1" kern="1200" dirty="0" smtClean="0">
              <a:solidFill>
                <a:schemeClr val="tx1"/>
              </a:solidFill>
            </a:rPr>
            <a:t>Premiss 2: Bedrifter som vokser, skaper positive ringvirkninger for kommunen og lokalsamfunnet</a:t>
          </a:r>
        </a:p>
      </dsp:txBody>
      <dsp:txXfrm>
        <a:off x="48433" y="2530834"/>
        <a:ext cx="7846983" cy="895294"/>
      </dsp:txXfrm>
    </dsp:sp>
    <dsp:sp modelId="{4F59E96C-72F6-4324-9655-B02614311447}">
      <dsp:nvSpPr>
        <dsp:cNvPr id="0" name=""/>
        <dsp:cNvSpPr/>
      </dsp:nvSpPr>
      <dsp:spPr>
        <a:xfrm>
          <a:off x="0" y="3474561"/>
          <a:ext cx="7943849" cy="10422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2217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nb-NO" sz="1600" kern="1200" dirty="0" smtClean="0"/>
            <a:t>Bedrifter som skaper arbeidsplasser og verdier gir økte inntekter til kommunen.</a:t>
          </a:r>
          <a:endParaRPr lang="nb-NO" sz="1600" b="1" kern="1200" dirty="0" smtClean="0">
            <a:solidFill>
              <a:schemeClr val="bg1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nb-NO" sz="1600" kern="1200" dirty="0" smtClean="0"/>
            <a:t>Dette gir grunnlag for et godt privat og offentlig tjenestetilbud i kommunen.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nb-NO" sz="1600" kern="1200" dirty="0" smtClean="0"/>
            <a:t>Det skapes fremtidstro og virketrang i kommunen som gir videre positive ringvirkninger og øker kommunens attraktivitet</a:t>
          </a:r>
        </a:p>
      </dsp:txBody>
      <dsp:txXfrm>
        <a:off x="0" y="3474561"/>
        <a:ext cx="7943849" cy="104224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43AAD7-D045-40EF-98B9-D793CBBF6CD9}">
      <dsp:nvSpPr>
        <dsp:cNvPr id="0" name=""/>
        <dsp:cNvSpPr/>
      </dsp:nvSpPr>
      <dsp:spPr>
        <a:xfrm rot="21300000">
          <a:off x="12369" y="1039184"/>
          <a:ext cx="4006240" cy="458774"/>
        </a:xfrm>
        <a:prstGeom prst="mathMinus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30A4C2-18C6-4D84-A3C5-F6A32823A95F}">
      <dsp:nvSpPr>
        <dsp:cNvPr id="0" name=""/>
        <dsp:cNvSpPr/>
      </dsp:nvSpPr>
      <dsp:spPr>
        <a:xfrm>
          <a:off x="483717" y="126857"/>
          <a:ext cx="1209294" cy="1014857"/>
        </a:xfrm>
        <a:prstGeom prst="downArrow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192494-14E7-45C2-BB0C-DDF5BAE16667}">
      <dsp:nvSpPr>
        <dsp:cNvPr id="0" name=""/>
        <dsp:cNvSpPr/>
      </dsp:nvSpPr>
      <dsp:spPr>
        <a:xfrm>
          <a:off x="2136419" y="0"/>
          <a:ext cx="1289913" cy="1065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300" kern="1200" dirty="0" smtClean="0"/>
            <a:t>Økt etterspørsel etter mat</a:t>
          </a:r>
          <a:endParaRPr lang="nb-NO" sz="1300" kern="1200" dirty="0"/>
        </a:p>
      </dsp:txBody>
      <dsp:txXfrm>
        <a:off x="2136419" y="0"/>
        <a:ext cx="1289913" cy="1065600"/>
      </dsp:txXfrm>
    </dsp:sp>
    <dsp:sp modelId="{EA427B7F-2D27-452F-8DB0-0B38C70088DD}">
      <dsp:nvSpPr>
        <dsp:cNvPr id="0" name=""/>
        <dsp:cNvSpPr/>
      </dsp:nvSpPr>
      <dsp:spPr>
        <a:xfrm>
          <a:off x="2337968" y="1395428"/>
          <a:ext cx="1209294" cy="1014857"/>
        </a:xfrm>
        <a:prstGeom prst="upArrow">
          <a:avLst/>
        </a:prstGeom>
        <a:solidFill>
          <a:schemeClr val="accent3">
            <a:hueOff val="1549409"/>
            <a:satOff val="7364"/>
            <a:lumOff val="1647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960D77-610E-4C9F-9E27-CBE0E9EAA6BE}">
      <dsp:nvSpPr>
        <dsp:cNvPr id="0" name=""/>
        <dsp:cNvSpPr/>
      </dsp:nvSpPr>
      <dsp:spPr>
        <a:xfrm>
          <a:off x="604647" y="1471542"/>
          <a:ext cx="1289913" cy="1065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300" kern="1200" dirty="0" smtClean="0"/>
            <a:t>Reduksjon av klimagassutslipp</a:t>
          </a:r>
          <a:endParaRPr lang="nb-NO" sz="1300" kern="1200" dirty="0"/>
        </a:p>
      </dsp:txBody>
      <dsp:txXfrm>
        <a:off x="604647" y="1471542"/>
        <a:ext cx="1289913" cy="10656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0.76184</cdr:x>
      <cdr:y>0.23253</cdr:y>
    </cdr:from>
    <cdr:to>
      <cdr:x>0.79381</cdr:x>
      <cdr:y>0.44409</cdr:y>
    </cdr:to>
    <cdr:sp macro="" textlink="">
      <cdr:nvSpPr>
        <cdr:cNvPr id="2" name="Pil ned 1"/>
        <cdr:cNvSpPr/>
      </cdr:nvSpPr>
      <cdr:spPr>
        <a:xfrm xmlns:a="http://schemas.openxmlformats.org/drawingml/2006/main">
          <a:off x="6051969" y="1052423"/>
          <a:ext cx="253941" cy="957532"/>
        </a:xfrm>
        <a:prstGeom xmlns:a="http://schemas.openxmlformats.org/drawingml/2006/main" prst="downArrow">
          <a:avLst/>
        </a:prstGeom>
        <a:solidFill xmlns:a="http://schemas.openxmlformats.org/drawingml/2006/main">
          <a:srgbClr val="FF0000"/>
        </a:solidFill>
        <a:ln xmlns:a="http://schemas.openxmlformats.org/drawingml/2006/main" w="9525" cap="flat" cmpd="sng" algn="ctr">
          <a:solidFill>
            <a:srgbClr val="D4EDEF">
              <a:shade val="95000"/>
              <a:satMod val="105000"/>
            </a:srgbClr>
          </a:solidFill>
          <a:prstDash val="solid"/>
        </a:ln>
        <a:effectLst xmlns:a="http://schemas.openxmlformats.org/drawingml/2006/main">
          <a:outerShdw blurRad="40000" dist="23000" dir="5400000" rotWithShape="0">
            <a:srgbClr val="000000">
              <a:alpha val="35000"/>
            </a:srgbClr>
          </a:outerShdw>
        </a:effectLst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en-US"/>
          </a:defPPr>
          <a:lvl1pPr algn="l" defTabSz="457200" rtl="0" fontAlgn="base">
            <a:spcBef>
              <a:spcPct val="0"/>
            </a:spcBef>
            <a:spcAft>
              <a:spcPct val="0"/>
            </a:spcAft>
            <a:defRPr kern="1200">
              <a:solidFill>
                <a:srgbClr val="FFFFFF"/>
              </a:solidFill>
              <a:latin typeface="Calibri"/>
            </a:defRPr>
          </a:lvl1pPr>
          <a:lvl2pPr marL="457200" algn="l" defTabSz="457200" rtl="0" fontAlgn="base">
            <a:spcBef>
              <a:spcPct val="0"/>
            </a:spcBef>
            <a:spcAft>
              <a:spcPct val="0"/>
            </a:spcAft>
            <a:defRPr kern="1200">
              <a:solidFill>
                <a:srgbClr val="FFFFFF"/>
              </a:solidFill>
              <a:latin typeface="Calibri"/>
            </a:defRPr>
          </a:lvl2pPr>
          <a:lvl3pPr marL="914400" algn="l" defTabSz="457200" rtl="0" fontAlgn="base">
            <a:spcBef>
              <a:spcPct val="0"/>
            </a:spcBef>
            <a:spcAft>
              <a:spcPct val="0"/>
            </a:spcAft>
            <a:defRPr kern="1200">
              <a:solidFill>
                <a:srgbClr val="FFFFFF"/>
              </a:solidFill>
              <a:latin typeface="Calibri"/>
            </a:defRPr>
          </a:lvl3pPr>
          <a:lvl4pPr marL="1371600" algn="l" defTabSz="457200" rtl="0" fontAlgn="base">
            <a:spcBef>
              <a:spcPct val="0"/>
            </a:spcBef>
            <a:spcAft>
              <a:spcPct val="0"/>
            </a:spcAft>
            <a:defRPr kern="1200">
              <a:solidFill>
                <a:srgbClr val="FFFFFF"/>
              </a:solidFill>
              <a:latin typeface="Calibri"/>
            </a:defRPr>
          </a:lvl4pPr>
          <a:lvl5pPr marL="1828800" algn="l" defTabSz="457200" rtl="0" fontAlgn="base">
            <a:spcBef>
              <a:spcPct val="0"/>
            </a:spcBef>
            <a:spcAft>
              <a:spcPct val="0"/>
            </a:spcAft>
            <a:defRPr kern="1200">
              <a:solidFill>
                <a:srgbClr val="FFFFFF"/>
              </a:solidFill>
              <a:latin typeface="Calibri"/>
            </a:defRPr>
          </a:lvl5pPr>
          <a:lvl6pPr marL="2286000" algn="l" defTabSz="914400" rtl="0" eaLnBrk="1" latinLnBrk="0" hangingPunct="1">
            <a:defRPr kern="1200">
              <a:solidFill>
                <a:srgbClr val="FFFFFF"/>
              </a:solidFill>
              <a:latin typeface="Calibri"/>
            </a:defRPr>
          </a:lvl6pPr>
          <a:lvl7pPr marL="2743200" algn="l" defTabSz="914400" rtl="0" eaLnBrk="1" latinLnBrk="0" hangingPunct="1">
            <a:defRPr kern="1200">
              <a:solidFill>
                <a:srgbClr val="FFFFFF"/>
              </a:solidFill>
              <a:latin typeface="Calibri"/>
            </a:defRPr>
          </a:lvl7pPr>
          <a:lvl8pPr marL="3200400" algn="l" defTabSz="914400" rtl="0" eaLnBrk="1" latinLnBrk="0" hangingPunct="1">
            <a:defRPr kern="1200">
              <a:solidFill>
                <a:srgbClr val="FFFFFF"/>
              </a:solidFill>
              <a:latin typeface="Calibri"/>
            </a:defRPr>
          </a:lvl8pPr>
          <a:lvl9pPr marL="3657600" algn="l" defTabSz="914400" rtl="0" eaLnBrk="1" latinLnBrk="0" hangingPunct="1">
            <a:defRPr kern="1200">
              <a:solidFill>
                <a:srgbClr val="FFFFFF"/>
              </a:solidFill>
              <a:latin typeface="Calibri"/>
            </a:defRPr>
          </a:lvl9pPr>
        </a:lstStyle>
        <a:p xmlns:a="http://schemas.openxmlformats.org/drawingml/2006/main">
          <a:pPr algn="ctr"/>
          <a:endParaRPr lang="nb-NO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0.70208</cdr:x>
      <cdr:y>0.14569</cdr:y>
    </cdr:from>
    <cdr:to>
      <cdr:x>0.75387</cdr:x>
      <cdr:y>0.19138</cdr:y>
    </cdr:to>
    <cdr:cxnSp macro="">
      <cdr:nvCxnSpPr>
        <cdr:cNvPr id="5" name="Rett pil 4"/>
        <cdr:cNvCxnSpPr/>
      </cdr:nvCxnSpPr>
      <cdr:spPr>
        <a:xfrm xmlns:a="http://schemas.openxmlformats.org/drawingml/2006/main" flipH="1">
          <a:off x="4972050" y="804846"/>
          <a:ext cx="366702" cy="252429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>
              <a:lumMod val="40000"/>
              <a:lumOff val="60000"/>
            </a:schemeClr>
          </a:solidFill>
          <a:tailEnd type="arrow"/>
        </a:ln>
      </cdr:spPr>
      <cdr:style>
        <a:lnRef xmlns:a="http://schemas.openxmlformats.org/drawingml/2006/main" idx="2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0.40753</cdr:x>
      <cdr:y>0.39138</cdr:y>
    </cdr:from>
    <cdr:to>
      <cdr:x>0.49765</cdr:x>
      <cdr:y>0.43793</cdr:y>
    </cdr:to>
    <cdr:cxnSp macro="">
      <cdr:nvCxnSpPr>
        <cdr:cNvPr id="11" name="Rett pil 10"/>
        <cdr:cNvCxnSpPr/>
      </cdr:nvCxnSpPr>
      <cdr:spPr>
        <a:xfrm xmlns:a="http://schemas.openxmlformats.org/drawingml/2006/main">
          <a:off x="2886062" y="2162152"/>
          <a:ext cx="638188" cy="257198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>
              <a:lumMod val="40000"/>
              <a:lumOff val="60000"/>
            </a:schemeClr>
          </a:solidFill>
          <a:tailEnd type="arrow"/>
        </a:ln>
      </cdr:spPr>
      <cdr:style>
        <a:lnRef xmlns:a="http://schemas.openxmlformats.org/drawingml/2006/main" idx="2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0.75387</cdr:x>
      <cdr:y>0.11724</cdr:y>
    </cdr:from>
    <cdr:to>
      <cdr:x>0.92553</cdr:x>
      <cdr:y>0.16901</cdr:y>
    </cdr:to>
    <cdr:sp macro="" textlink="">
      <cdr:nvSpPr>
        <cdr:cNvPr id="4" name="TekstSylinder 3"/>
        <cdr:cNvSpPr txBox="1"/>
      </cdr:nvSpPr>
      <cdr:spPr>
        <a:xfrm xmlns:a="http://schemas.openxmlformats.org/drawingml/2006/main">
          <a:off x="5102759" y="599397"/>
          <a:ext cx="1161938" cy="264699"/>
        </a:xfrm>
        <a:prstGeom xmlns:a="http://schemas.openxmlformats.org/drawingml/2006/main" prst="rect">
          <a:avLst/>
        </a:prstGeom>
        <a:solidFill xmlns:a="http://schemas.openxmlformats.org/drawingml/2006/main">
          <a:schemeClr val="tx1">
            <a:lumMod val="40000"/>
            <a:lumOff val="60000"/>
          </a:schemeClr>
        </a:solidFill>
        <a:ln xmlns:a="http://schemas.openxmlformats.org/drawingml/2006/main">
          <a:solidFill>
            <a:schemeClr val="tx1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l"/>
          <a:r>
            <a:rPr lang="nb-NO" sz="1100" b="1" dirty="0" err="1">
              <a:solidFill>
                <a:schemeClr val="bg1"/>
              </a:solidFill>
            </a:rPr>
            <a:t>Hamarreg</a:t>
          </a:r>
          <a:r>
            <a:rPr lang="nb-NO" sz="1100" b="1" dirty="0">
              <a:solidFill>
                <a:schemeClr val="bg1"/>
              </a:solidFill>
            </a:rPr>
            <a:t>.</a:t>
          </a:r>
        </a:p>
      </cdr:txBody>
    </cdr:sp>
  </cdr:relSizeAnchor>
  <cdr:relSizeAnchor xmlns:cdr="http://schemas.openxmlformats.org/drawingml/2006/chartDrawing">
    <cdr:from>
      <cdr:x>0.41928</cdr:x>
      <cdr:y>0.48001</cdr:y>
    </cdr:from>
    <cdr:to>
      <cdr:x>0.44486</cdr:x>
      <cdr:y>0.49949</cdr:y>
    </cdr:to>
    <cdr:cxnSp macro="">
      <cdr:nvCxnSpPr>
        <cdr:cNvPr id="10" name="Rett pil 2"/>
        <cdr:cNvCxnSpPr>
          <a:stCxn xmlns:a="http://schemas.openxmlformats.org/drawingml/2006/main" id="48" idx="3"/>
        </cdr:cNvCxnSpPr>
      </cdr:nvCxnSpPr>
      <cdr:spPr>
        <a:xfrm xmlns:a="http://schemas.openxmlformats.org/drawingml/2006/main" flipH="1" flipV="1">
          <a:off x="2837978" y="2454101"/>
          <a:ext cx="173178" cy="99584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>
              <a:lumMod val="40000"/>
              <a:lumOff val="60000"/>
            </a:schemeClr>
          </a:solidFill>
          <a:tailEnd type="arrow"/>
        </a:ln>
      </cdr:spPr>
      <cdr:style>
        <a:lnRef xmlns:a="http://schemas.openxmlformats.org/drawingml/2006/main" idx="2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0.6187</cdr:x>
      <cdr:y>0.31207</cdr:y>
    </cdr:from>
    <cdr:to>
      <cdr:x>0.68594</cdr:x>
      <cdr:y>0.31552</cdr:y>
    </cdr:to>
    <cdr:cxnSp macro="">
      <cdr:nvCxnSpPr>
        <cdr:cNvPr id="12" name="Rett pil 4"/>
        <cdr:cNvCxnSpPr/>
      </cdr:nvCxnSpPr>
      <cdr:spPr>
        <a:xfrm xmlns:a="http://schemas.openxmlformats.org/drawingml/2006/main" flipH="1" flipV="1">
          <a:off x="4381498" y="1724049"/>
          <a:ext cx="476252" cy="19026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>
              <a:lumMod val="40000"/>
              <a:lumOff val="60000"/>
            </a:schemeClr>
          </a:solidFill>
          <a:tailEnd type="arrow"/>
        </a:ln>
      </cdr:spPr>
      <cdr:style>
        <a:lnRef xmlns:a="http://schemas.openxmlformats.org/drawingml/2006/main" idx="2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0.38198</cdr:x>
      <cdr:y>0.42586</cdr:y>
    </cdr:from>
    <cdr:to>
      <cdr:x>0.46806</cdr:x>
      <cdr:y>0.45172</cdr:y>
    </cdr:to>
    <cdr:cxnSp macro="">
      <cdr:nvCxnSpPr>
        <cdr:cNvPr id="14" name="Rett pil 6"/>
        <cdr:cNvCxnSpPr/>
      </cdr:nvCxnSpPr>
      <cdr:spPr>
        <a:xfrm xmlns:a="http://schemas.openxmlformats.org/drawingml/2006/main">
          <a:off x="2705087" y="2352681"/>
          <a:ext cx="609613" cy="142869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>
              <a:lumMod val="40000"/>
              <a:lumOff val="60000"/>
            </a:schemeClr>
          </a:solidFill>
          <a:tailEnd type="arrow"/>
        </a:ln>
      </cdr:spPr>
      <cdr:style>
        <a:lnRef xmlns:a="http://schemas.openxmlformats.org/drawingml/2006/main" idx="2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0.40927</cdr:x>
      <cdr:y>0.32255</cdr:y>
    </cdr:from>
    <cdr:to>
      <cdr:x>0.4573</cdr:x>
      <cdr:y>0.38621</cdr:y>
    </cdr:to>
    <cdr:cxnSp macro="">
      <cdr:nvCxnSpPr>
        <cdr:cNvPr id="17" name="Rett pil 10"/>
        <cdr:cNvCxnSpPr/>
      </cdr:nvCxnSpPr>
      <cdr:spPr>
        <a:xfrm xmlns:a="http://schemas.openxmlformats.org/drawingml/2006/main">
          <a:off x="2898385" y="1781914"/>
          <a:ext cx="340115" cy="351686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>
              <a:lumMod val="40000"/>
              <a:lumOff val="60000"/>
            </a:schemeClr>
          </a:solidFill>
          <a:tailEnd type="arrow"/>
        </a:ln>
      </cdr:spPr>
      <cdr:style>
        <a:lnRef xmlns:a="http://schemas.openxmlformats.org/drawingml/2006/main" idx="2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0.49361</cdr:x>
      <cdr:y>0.51896</cdr:y>
    </cdr:from>
    <cdr:to>
      <cdr:x>0.52723</cdr:x>
      <cdr:y>0.55</cdr:y>
    </cdr:to>
    <cdr:cxnSp macro="">
      <cdr:nvCxnSpPr>
        <cdr:cNvPr id="19" name="Rett pil 15"/>
        <cdr:cNvCxnSpPr/>
      </cdr:nvCxnSpPr>
      <cdr:spPr>
        <a:xfrm xmlns:a="http://schemas.openxmlformats.org/drawingml/2006/main" flipV="1">
          <a:off x="3495675" y="2867010"/>
          <a:ext cx="238113" cy="171465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>
              <a:lumMod val="40000"/>
              <a:lumOff val="60000"/>
            </a:schemeClr>
          </a:solidFill>
          <a:tailEnd type="arrow"/>
        </a:ln>
      </cdr:spPr>
      <cdr:style>
        <a:lnRef xmlns:a="http://schemas.openxmlformats.org/drawingml/2006/main" idx="2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0.74983</cdr:x>
      <cdr:y>0.18621</cdr:y>
    </cdr:from>
    <cdr:to>
      <cdr:x>0.96809</cdr:x>
      <cdr:y>0.23944</cdr:y>
    </cdr:to>
    <cdr:sp macro="" textlink="">
      <cdr:nvSpPr>
        <cdr:cNvPr id="20" name="TekstSylinder 3"/>
        <cdr:cNvSpPr txBox="1"/>
      </cdr:nvSpPr>
      <cdr:spPr>
        <a:xfrm xmlns:a="http://schemas.openxmlformats.org/drawingml/2006/main">
          <a:off x="5075412" y="952011"/>
          <a:ext cx="1477316" cy="272125"/>
        </a:xfrm>
        <a:prstGeom xmlns:a="http://schemas.openxmlformats.org/drawingml/2006/main" prst="rect">
          <a:avLst/>
        </a:prstGeom>
        <a:solidFill xmlns:a="http://schemas.openxmlformats.org/drawingml/2006/main">
          <a:schemeClr val="tx1">
            <a:lumMod val="40000"/>
            <a:lumOff val="60000"/>
          </a:schemeClr>
        </a:solidFill>
        <a:ln xmlns:a="http://schemas.openxmlformats.org/drawingml/2006/main">
          <a:solidFill>
            <a:schemeClr val="tx1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l"/>
          <a:r>
            <a:rPr lang="nb-NO" sz="1100" b="1" dirty="0" err="1">
              <a:solidFill>
                <a:schemeClr val="bg1"/>
              </a:solidFill>
            </a:rPr>
            <a:t>Lillehammerreg</a:t>
          </a:r>
          <a:r>
            <a:rPr lang="nb-NO" sz="1100" b="1" dirty="0">
              <a:solidFill>
                <a:schemeClr val="bg1"/>
              </a:solidFill>
            </a:rPr>
            <a:t>.</a:t>
          </a:r>
        </a:p>
      </cdr:txBody>
    </cdr:sp>
  </cdr:relSizeAnchor>
  <cdr:relSizeAnchor xmlns:cdr="http://schemas.openxmlformats.org/drawingml/2006/chartDrawing">
    <cdr:from>
      <cdr:x>0.68774</cdr:x>
      <cdr:y>0.21282</cdr:y>
    </cdr:from>
    <cdr:to>
      <cdr:x>0.74983</cdr:x>
      <cdr:y>0.21781</cdr:y>
    </cdr:to>
    <cdr:cxnSp macro="">
      <cdr:nvCxnSpPr>
        <cdr:cNvPr id="21" name="Rett pil 20"/>
        <cdr:cNvCxnSpPr>
          <a:stCxn xmlns:a="http://schemas.openxmlformats.org/drawingml/2006/main" id="20" idx="1"/>
        </cdr:cNvCxnSpPr>
      </cdr:nvCxnSpPr>
      <cdr:spPr>
        <a:xfrm xmlns:a="http://schemas.openxmlformats.org/drawingml/2006/main" flipH="1">
          <a:off x="4655144" y="1088074"/>
          <a:ext cx="420268" cy="25494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>
              <a:lumMod val="40000"/>
              <a:lumOff val="60000"/>
            </a:schemeClr>
          </a:solidFill>
          <a:tailEnd type="arrow"/>
        </a:ln>
      </cdr:spPr>
      <cdr:style>
        <a:lnRef xmlns:a="http://schemas.openxmlformats.org/drawingml/2006/main" idx="2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0.65277</cdr:x>
      <cdr:y>0.30057</cdr:y>
    </cdr:from>
    <cdr:to>
      <cdr:x>0.82979</cdr:x>
      <cdr:y>0.35211</cdr:y>
    </cdr:to>
    <cdr:sp macro="" textlink="">
      <cdr:nvSpPr>
        <cdr:cNvPr id="24" name="TekstSylinder 3"/>
        <cdr:cNvSpPr txBox="1"/>
      </cdr:nvSpPr>
      <cdr:spPr>
        <a:xfrm xmlns:a="http://schemas.openxmlformats.org/drawingml/2006/main">
          <a:off x="4418438" y="1536685"/>
          <a:ext cx="1198186" cy="263515"/>
        </a:xfrm>
        <a:prstGeom xmlns:a="http://schemas.openxmlformats.org/drawingml/2006/main" prst="rect">
          <a:avLst/>
        </a:prstGeom>
        <a:solidFill xmlns:a="http://schemas.openxmlformats.org/drawingml/2006/main">
          <a:schemeClr val="tx1">
            <a:lumMod val="40000"/>
            <a:lumOff val="60000"/>
          </a:schemeClr>
        </a:solidFill>
        <a:ln xmlns:a="http://schemas.openxmlformats.org/drawingml/2006/main">
          <a:solidFill>
            <a:schemeClr val="tx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r>
            <a:rPr lang="nb-NO" sz="1100" b="1" dirty="0" err="1">
              <a:solidFill>
                <a:schemeClr val="bg1"/>
              </a:solidFill>
            </a:rPr>
            <a:t>Gjøvikreg</a:t>
          </a:r>
          <a:r>
            <a:rPr lang="nb-NO" sz="1100" b="1" dirty="0">
              <a:solidFill>
                <a:schemeClr val="bg1"/>
              </a:solidFill>
            </a:rPr>
            <a:t>.</a:t>
          </a:r>
        </a:p>
      </cdr:txBody>
    </cdr:sp>
  </cdr:relSizeAnchor>
  <cdr:relSizeAnchor xmlns:cdr="http://schemas.openxmlformats.org/drawingml/2006/chartDrawing">
    <cdr:from>
      <cdr:x>0.64829</cdr:x>
      <cdr:y>0.26552</cdr:y>
    </cdr:from>
    <cdr:to>
      <cdr:x>0.6985</cdr:x>
      <cdr:y>0.27059</cdr:y>
    </cdr:to>
    <cdr:cxnSp macro="">
      <cdr:nvCxnSpPr>
        <cdr:cNvPr id="25" name="Rett pil 24"/>
        <cdr:cNvCxnSpPr>
          <a:stCxn xmlns:a="http://schemas.openxmlformats.org/drawingml/2006/main" id="28" idx="1"/>
        </cdr:cNvCxnSpPr>
      </cdr:nvCxnSpPr>
      <cdr:spPr>
        <a:xfrm xmlns:a="http://schemas.openxmlformats.org/drawingml/2006/main" flipH="1" flipV="1">
          <a:off x="4388116" y="1357490"/>
          <a:ext cx="339856" cy="25932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>
              <a:lumMod val="40000"/>
              <a:lumOff val="60000"/>
            </a:schemeClr>
          </a:solidFill>
          <a:tailEnd type="arrow"/>
        </a:ln>
      </cdr:spPr>
      <cdr:style>
        <a:lnRef xmlns:a="http://schemas.openxmlformats.org/drawingml/2006/main" idx="2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0.6985</cdr:x>
      <cdr:y>0.24541</cdr:y>
    </cdr:from>
    <cdr:to>
      <cdr:x>0.85106</cdr:x>
      <cdr:y>0.29577</cdr:y>
    </cdr:to>
    <cdr:sp macro="" textlink="">
      <cdr:nvSpPr>
        <cdr:cNvPr id="28" name="TekstSylinder 3"/>
        <cdr:cNvSpPr txBox="1"/>
      </cdr:nvSpPr>
      <cdr:spPr>
        <a:xfrm xmlns:a="http://schemas.openxmlformats.org/drawingml/2006/main">
          <a:off x="4727972" y="1254675"/>
          <a:ext cx="1032668" cy="257493"/>
        </a:xfrm>
        <a:prstGeom xmlns:a="http://schemas.openxmlformats.org/drawingml/2006/main" prst="rect">
          <a:avLst/>
        </a:prstGeom>
        <a:solidFill xmlns:a="http://schemas.openxmlformats.org/drawingml/2006/main">
          <a:schemeClr val="tx1">
            <a:lumMod val="40000"/>
            <a:lumOff val="60000"/>
          </a:schemeClr>
        </a:solidFill>
        <a:ln xmlns:a="http://schemas.openxmlformats.org/drawingml/2006/main" w="38100">
          <a:solidFill>
            <a:srgbClr val="FF0000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r>
            <a:rPr lang="nb-NO" sz="1100" b="1" dirty="0">
              <a:solidFill>
                <a:schemeClr val="bg1"/>
              </a:solidFill>
            </a:rPr>
            <a:t>Hadeland</a:t>
          </a:r>
        </a:p>
      </cdr:txBody>
    </cdr:sp>
  </cdr:relSizeAnchor>
  <cdr:relSizeAnchor xmlns:cdr="http://schemas.openxmlformats.org/drawingml/2006/chartDrawing">
    <cdr:from>
      <cdr:x>0.2766</cdr:x>
      <cdr:y>0.55057</cdr:y>
    </cdr:from>
    <cdr:to>
      <cdr:x>0.49405</cdr:x>
      <cdr:y>0.60563</cdr:y>
    </cdr:to>
    <cdr:sp macro="" textlink="">
      <cdr:nvSpPr>
        <cdr:cNvPr id="31" name="TekstSylinder 3"/>
        <cdr:cNvSpPr txBox="1"/>
      </cdr:nvSpPr>
      <cdr:spPr>
        <a:xfrm xmlns:a="http://schemas.openxmlformats.org/drawingml/2006/main">
          <a:off x="1872208" y="2814827"/>
          <a:ext cx="1471895" cy="281517"/>
        </a:xfrm>
        <a:prstGeom xmlns:a="http://schemas.openxmlformats.org/drawingml/2006/main" prst="rect">
          <a:avLst/>
        </a:prstGeom>
        <a:solidFill xmlns:a="http://schemas.openxmlformats.org/drawingml/2006/main">
          <a:schemeClr val="tx1">
            <a:lumMod val="40000"/>
            <a:lumOff val="60000"/>
          </a:schemeClr>
        </a:solidFill>
        <a:ln xmlns:a="http://schemas.openxmlformats.org/drawingml/2006/main">
          <a:solidFill>
            <a:schemeClr val="tx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r>
            <a:rPr lang="nb-NO" sz="1100" b="1" dirty="0" err="1">
              <a:solidFill>
                <a:schemeClr val="bg1"/>
              </a:solidFill>
            </a:rPr>
            <a:t>Kongsvingerreg</a:t>
          </a:r>
          <a:r>
            <a:rPr lang="nb-NO" sz="1100" b="1" dirty="0">
              <a:solidFill>
                <a:schemeClr val="bg1"/>
              </a:solidFill>
            </a:rPr>
            <a:t>.</a:t>
          </a:r>
        </a:p>
      </cdr:txBody>
    </cdr:sp>
  </cdr:relSizeAnchor>
  <cdr:relSizeAnchor xmlns:cdr="http://schemas.openxmlformats.org/drawingml/2006/chartDrawing">
    <cdr:from>
      <cdr:x>0.64335</cdr:x>
      <cdr:y>0.35747</cdr:y>
    </cdr:from>
    <cdr:to>
      <cdr:x>0.82979</cdr:x>
      <cdr:y>0.40845</cdr:y>
    </cdr:to>
    <cdr:sp macro="" textlink="">
      <cdr:nvSpPr>
        <cdr:cNvPr id="42" name="TekstSylinder 3"/>
        <cdr:cNvSpPr txBox="1"/>
      </cdr:nvSpPr>
      <cdr:spPr>
        <a:xfrm xmlns:a="http://schemas.openxmlformats.org/drawingml/2006/main">
          <a:off x="4354676" y="1827590"/>
          <a:ext cx="1261947" cy="260642"/>
        </a:xfrm>
        <a:prstGeom xmlns:a="http://schemas.openxmlformats.org/drawingml/2006/main" prst="rect">
          <a:avLst/>
        </a:prstGeom>
        <a:solidFill xmlns:a="http://schemas.openxmlformats.org/drawingml/2006/main">
          <a:schemeClr val="tx1">
            <a:lumMod val="40000"/>
            <a:lumOff val="60000"/>
          </a:schemeClr>
        </a:solidFill>
        <a:ln xmlns:a="http://schemas.openxmlformats.org/drawingml/2006/main">
          <a:solidFill>
            <a:schemeClr val="tx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r>
            <a:rPr lang="nb-NO" sz="1100" b="1" dirty="0" err="1">
              <a:solidFill>
                <a:schemeClr val="bg1"/>
              </a:solidFill>
            </a:rPr>
            <a:t>Elverumsreg</a:t>
          </a:r>
          <a:r>
            <a:rPr lang="nb-NO" sz="1100" b="1" dirty="0">
              <a:solidFill>
                <a:schemeClr val="bg1"/>
              </a:solidFill>
            </a:rPr>
            <a:t>.</a:t>
          </a:r>
        </a:p>
      </cdr:txBody>
    </cdr:sp>
  </cdr:relSizeAnchor>
  <cdr:relSizeAnchor xmlns:cdr="http://schemas.openxmlformats.org/drawingml/2006/chartDrawing">
    <cdr:from>
      <cdr:x>0.27976</cdr:x>
      <cdr:y>0.27471</cdr:y>
    </cdr:from>
    <cdr:to>
      <cdr:x>0.44681</cdr:x>
      <cdr:y>0.32394</cdr:y>
    </cdr:to>
    <cdr:sp macro="" textlink="">
      <cdr:nvSpPr>
        <cdr:cNvPr id="45" name="TekstSylinder 3"/>
        <cdr:cNvSpPr txBox="1"/>
      </cdr:nvSpPr>
      <cdr:spPr>
        <a:xfrm xmlns:a="http://schemas.openxmlformats.org/drawingml/2006/main">
          <a:off x="1893626" y="1404474"/>
          <a:ext cx="1130710" cy="251710"/>
        </a:xfrm>
        <a:prstGeom xmlns:a="http://schemas.openxmlformats.org/drawingml/2006/main" prst="rect">
          <a:avLst/>
        </a:prstGeom>
        <a:solidFill xmlns:a="http://schemas.openxmlformats.org/drawingml/2006/main">
          <a:schemeClr val="tx1">
            <a:lumMod val="40000"/>
            <a:lumOff val="60000"/>
          </a:schemeClr>
        </a:solidFill>
        <a:ln xmlns:a="http://schemas.openxmlformats.org/drawingml/2006/main">
          <a:solidFill>
            <a:schemeClr val="tx1">
              <a:lumMod val="40000"/>
              <a:lumOff val="60000"/>
            </a:schemeClr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r>
            <a:rPr lang="nb-NO" sz="1100" b="1" dirty="0" err="1">
              <a:solidFill>
                <a:schemeClr val="bg1"/>
              </a:solidFill>
            </a:rPr>
            <a:t>Tynsetreg</a:t>
          </a:r>
          <a:r>
            <a:rPr lang="nb-NO" sz="1100" b="1" dirty="0">
              <a:solidFill>
                <a:schemeClr val="bg1"/>
              </a:solidFill>
            </a:rPr>
            <a:t>.</a:t>
          </a:r>
        </a:p>
      </cdr:txBody>
    </cdr:sp>
  </cdr:relSizeAnchor>
  <cdr:relSizeAnchor xmlns:cdr="http://schemas.openxmlformats.org/drawingml/2006/chartDrawing">
    <cdr:from>
      <cdr:x>0.14894</cdr:x>
      <cdr:y>0.47887</cdr:y>
    </cdr:from>
    <cdr:to>
      <cdr:x>0.44486</cdr:x>
      <cdr:y>0.52011</cdr:y>
    </cdr:to>
    <cdr:sp macro="" textlink="">
      <cdr:nvSpPr>
        <cdr:cNvPr id="48" name="TekstSylinder 3"/>
        <cdr:cNvSpPr txBox="1"/>
      </cdr:nvSpPr>
      <cdr:spPr>
        <a:xfrm xmlns:a="http://schemas.openxmlformats.org/drawingml/2006/main">
          <a:off x="1008112" y="2448272"/>
          <a:ext cx="2003044" cy="210825"/>
        </a:xfrm>
        <a:prstGeom xmlns:a="http://schemas.openxmlformats.org/drawingml/2006/main" prst="rect">
          <a:avLst/>
        </a:prstGeom>
        <a:solidFill xmlns:a="http://schemas.openxmlformats.org/drawingml/2006/main">
          <a:schemeClr val="tx1">
            <a:lumMod val="40000"/>
            <a:lumOff val="60000"/>
          </a:schemeClr>
        </a:solidFill>
        <a:ln xmlns:a="http://schemas.openxmlformats.org/drawingml/2006/main">
          <a:solidFill>
            <a:schemeClr val="tx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r>
            <a:rPr lang="nb-NO" sz="1100" b="1" dirty="0">
              <a:solidFill>
                <a:schemeClr val="bg1"/>
              </a:solidFill>
            </a:rPr>
            <a:t>Nord-Gudbrandsdalen</a:t>
          </a:r>
        </a:p>
      </cdr:txBody>
    </cdr:sp>
  </cdr:relSizeAnchor>
  <cdr:relSizeAnchor xmlns:cdr="http://schemas.openxmlformats.org/drawingml/2006/chartDrawing">
    <cdr:from>
      <cdr:x>0.59852</cdr:x>
      <cdr:y>0.31551</cdr:y>
    </cdr:from>
    <cdr:to>
      <cdr:x>0.63887</cdr:x>
      <cdr:y>0.37069</cdr:y>
    </cdr:to>
    <cdr:cxnSp macro="">
      <cdr:nvCxnSpPr>
        <cdr:cNvPr id="49" name="Rett pil 48"/>
        <cdr:cNvCxnSpPr/>
      </cdr:nvCxnSpPr>
      <cdr:spPr>
        <a:xfrm xmlns:a="http://schemas.openxmlformats.org/drawingml/2006/main" flipH="1" flipV="1">
          <a:off x="4238649" y="1743051"/>
          <a:ext cx="285726" cy="304824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>
              <a:lumMod val="40000"/>
              <a:lumOff val="60000"/>
            </a:schemeClr>
          </a:solidFill>
          <a:tailEnd type="arrow"/>
        </a:ln>
      </cdr:spPr>
      <cdr:style>
        <a:lnRef xmlns:a="http://schemas.openxmlformats.org/drawingml/2006/main" idx="2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0.1383</cdr:x>
      <cdr:y>0.42254</cdr:y>
    </cdr:from>
    <cdr:to>
      <cdr:x>0.43683</cdr:x>
      <cdr:y>0.46749</cdr:y>
    </cdr:to>
    <cdr:sp macro="" textlink="">
      <cdr:nvSpPr>
        <cdr:cNvPr id="40" name="TekstSylinder 3"/>
        <cdr:cNvSpPr txBox="1"/>
      </cdr:nvSpPr>
      <cdr:spPr>
        <a:xfrm xmlns:a="http://schemas.openxmlformats.org/drawingml/2006/main">
          <a:off x="936104" y="2160240"/>
          <a:ext cx="2020677" cy="229832"/>
        </a:xfrm>
        <a:prstGeom xmlns:a="http://schemas.openxmlformats.org/drawingml/2006/main" prst="rect">
          <a:avLst/>
        </a:prstGeom>
        <a:solidFill xmlns:a="http://schemas.openxmlformats.org/drawingml/2006/main">
          <a:schemeClr val="tx1">
            <a:lumMod val="40000"/>
            <a:lumOff val="60000"/>
          </a:schemeClr>
        </a:solidFill>
        <a:ln xmlns:a="http://schemas.openxmlformats.org/drawingml/2006/main">
          <a:solidFill>
            <a:schemeClr val="tx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r>
            <a:rPr lang="nb-NO" sz="1100" b="1" dirty="0">
              <a:solidFill>
                <a:schemeClr val="bg1"/>
              </a:solidFill>
            </a:rPr>
            <a:t>Midt-Gudbrandsdalen</a:t>
          </a:r>
        </a:p>
      </cdr:txBody>
    </cdr:sp>
  </cdr:relSizeAnchor>
  <cdr:relSizeAnchor xmlns:cdr="http://schemas.openxmlformats.org/drawingml/2006/chartDrawing">
    <cdr:from>
      <cdr:x>0.32549</cdr:x>
      <cdr:y>0.3592</cdr:y>
    </cdr:from>
    <cdr:to>
      <cdr:x>0.45745</cdr:x>
      <cdr:y>0.40845</cdr:y>
    </cdr:to>
    <cdr:sp macro="" textlink="">
      <cdr:nvSpPr>
        <cdr:cNvPr id="41" name="TekstSylinder 3"/>
        <cdr:cNvSpPr txBox="1"/>
      </cdr:nvSpPr>
      <cdr:spPr>
        <a:xfrm xmlns:a="http://schemas.openxmlformats.org/drawingml/2006/main">
          <a:off x="2203160" y="1836434"/>
          <a:ext cx="893183" cy="251798"/>
        </a:xfrm>
        <a:prstGeom xmlns:a="http://schemas.openxmlformats.org/drawingml/2006/main" prst="rect">
          <a:avLst/>
        </a:prstGeom>
        <a:solidFill xmlns:a="http://schemas.openxmlformats.org/drawingml/2006/main">
          <a:schemeClr val="tx1">
            <a:lumMod val="40000"/>
            <a:lumOff val="60000"/>
          </a:schemeClr>
        </a:solidFill>
        <a:ln xmlns:a="http://schemas.openxmlformats.org/drawingml/2006/main">
          <a:solidFill>
            <a:schemeClr val="tx1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r>
            <a:rPr lang="nb-NO" sz="1100" b="1" dirty="0">
              <a:solidFill>
                <a:schemeClr val="bg1"/>
              </a:solidFill>
            </a:rPr>
            <a:t>Valdres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36AE5CD-AA4C-4F18-BAEA-9855814A9DA3}" type="datetime1">
              <a:rPr lang="en-US"/>
              <a:pPr/>
              <a:t>12/9/2014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A385C54-DC45-4A8B-BFE0-C64C294D6BE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00224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839D8C1-D396-443C-A527-ADC85245EA3B}" type="datetime1">
              <a:rPr lang="en-US"/>
              <a:pPr/>
              <a:t>12/9/2014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nb-NO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nb-NO" smtClean="0"/>
              <a:t>Click to edit Master text styles</a:t>
            </a:r>
          </a:p>
          <a:p>
            <a:pPr lvl="1"/>
            <a:r>
              <a:rPr lang="nb-NO" smtClean="0"/>
              <a:t>Second level</a:t>
            </a:r>
          </a:p>
          <a:p>
            <a:pPr lvl="2"/>
            <a:r>
              <a:rPr lang="nb-NO" smtClean="0"/>
              <a:t>Third level</a:t>
            </a:r>
          </a:p>
          <a:p>
            <a:pPr lvl="3"/>
            <a:r>
              <a:rPr lang="nb-NO" smtClean="0"/>
              <a:t>Fourth level</a:t>
            </a:r>
          </a:p>
          <a:p>
            <a:pPr lvl="4"/>
            <a:r>
              <a:rPr lang="nb-NO" smtClean="0"/>
              <a:t>Fifth level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6D6AFF5-C550-4119-BF54-84BAA02433A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64055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35" charset="-128"/>
        <a:cs typeface="+mn-cs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35" charset="-128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35" charset="-128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35" charset="-128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3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nb-NO" sz="1200" kern="1200" dirty="0" smtClean="0">
                <a:solidFill>
                  <a:schemeClr val="tx1"/>
                </a:solidFill>
                <a:latin typeface="+mn-lt"/>
                <a:ea typeface="ＭＳ Ｐゴシック" pitchFamily="35" charset="-128"/>
                <a:cs typeface="+mn-cs"/>
              </a:rPr>
              <a:t>Næringslivets Hovedorganisasjon (NHO) er Norges største interesseorganisasjon for bedrifter i Norge. </a:t>
            </a:r>
          </a:p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nb-NO" sz="1200" kern="1200" dirty="0" smtClean="0">
              <a:solidFill>
                <a:schemeClr val="tx1"/>
              </a:solidFill>
              <a:latin typeface="+mn-lt"/>
              <a:ea typeface="ＭＳ Ｐゴシック" pitchFamily="35" charset="-128"/>
              <a:cs typeface="+mn-cs"/>
            </a:endParaRPr>
          </a:p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nb-NO" sz="1200" kern="1200" dirty="0" smtClean="0">
                <a:solidFill>
                  <a:schemeClr val="tx1"/>
                </a:solidFill>
                <a:latin typeface="+mn-lt"/>
                <a:ea typeface="ＭＳ Ｐゴシック" pitchFamily="35" charset="-128"/>
                <a:cs typeface="+mn-cs"/>
              </a:rPr>
              <a:t>22 500 bedrifter er medlemmer</a:t>
            </a:r>
            <a:r>
              <a:rPr lang="nb-NO" sz="1200" kern="1200" baseline="0" dirty="0" smtClean="0">
                <a:solidFill>
                  <a:schemeClr val="tx1"/>
                </a:solidFill>
                <a:latin typeface="+mn-lt"/>
                <a:ea typeface="ＭＳ Ｐゴシック" pitchFamily="35" charset="-128"/>
                <a:cs typeface="+mn-cs"/>
              </a:rPr>
              <a:t> i NHO og</a:t>
            </a:r>
            <a:r>
              <a:rPr lang="nb-NO" sz="1200" kern="1200" dirty="0" smtClean="0">
                <a:solidFill>
                  <a:schemeClr val="tx1"/>
                </a:solidFill>
                <a:latin typeface="+mn-lt"/>
                <a:ea typeface="ＭＳ Ｐゴシック" pitchFamily="35" charset="-128"/>
                <a:cs typeface="+mn-cs"/>
              </a:rPr>
              <a:t> 545 000 årsverk i NHOs medlemsbedrifter. Vi i NHO får stadig flere nye medlemmer og det styrker vår gjennomslagskraft for bedriftenes interesser. </a:t>
            </a:r>
            <a:r>
              <a:rPr lang="nb-NO" dirty="0" smtClean="0"/>
              <a:t/>
            </a:r>
            <a:br>
              <a:rPr lang="nb-NO" dirty="0" smtClean="0"/>
            </a:br>
            <a:endParaRPr lang="nb-NO" dirty="0" smtClean="0"/>
          </a:p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nb-NO" dirty="0" smtClean="0"/>
              <a:t>NHO har 20 landsforeninger, 15 regionkontorer og et kontor i Brussel.</a:t>
            </a:r>
            <a:br>
              <a:rPr lang="nb-NO" dirty="0" smtClean="0"/>
            </a:br>
            <a:endParaRPr lang="nb-NO" dirty="0" smtClean="0"/>
          </a:p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nb-NO" sz="1200" kern="1200" dirty="0" smtClean="0">
              <a:solidFill>
                <a:schemeClr val="tx1"/>
              </a:solidFill>
              <a:latin typeface="+mn-lt"/>
              <a:ea typeface="ＭＳ Ｐゴシック" pitchFamily="35" charset="-128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D6AFF5-C550-4119-BF54-84BAA02433A5}" type="slidenum">
              <a:rPr lang="en-US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 smtClean="0"/>
              <a:t>Figuren viser prosentvis utvikling i antall arbeidsplasser og innbyggere de siste 10 årene for økonomiske regioner i Hedmark</a:t>
            </a:r>
            <a:r>
              <a:rPr lang="nb-NO" baseline="0" dirty="0" smtClean="0"/>
              <a:t> og Oppland</a:t>
            </a:r>
            <a:r>
              <a:rPr lang="nb-NO" dirty="0" smtClean="0"/>
              <a:t>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b-NO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 smtClean="0"/>
              <a:t>Her har vi sett nærmere på regionene i Hedmark og Oppland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b-NO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 smtClean="0"/>
              <a:t>Tar vi utgangspunkt i regionene vi definerte;</a:t>
            </a:r>
            <a:r>
              <a:rPr lang="nb-NO" baseline="0" dirty="0" smtClean="0"/>
              <a:t> de fire ulike regionene finner vi at: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nb-NO" baseline="0" dirty="0" smtClean="0"/>
              <a:t>Hamarregionen, Lillehammerregionen, Hadeland , Gjøvikregionen og </a:t>
            </a:r>
            <a:r>
              <a:rPr lang="nb-NO" baseline="0" dirty="0" err="1" smtClean="0"/>
              <a:t>Elverumsregionen</a:t>
            </a:r>
            <a:r>
              <a:rPr lang="nb-NO" baseline="0" dirty="0" smtClean="0"/>
              <a:t> alle er utviklingsregioner.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nb-NO" baseline="0" dirty="0" smtClean="0"/>
              <a:t>Tynsetregionen kan karakteriseres som arbeidsregion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nb-NO" baseline="0" dirty="0" smtClean="0"/>
              <a:t>Nord-Gudbrandsdalen og Kongsvingerregionen er uttynningsregioner men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nb-NO" baseline="0" dirty="0" smtClean="0"/>
              <a:t>Valdres og Midt-Gudbrandsdal ligger i en gråsone mellom uttynningsregion og arbeidsregion. </a:t>
            </a:r>
            <a:endParaRPr lang="nb-NO" baseline="0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nb-NO" baseline="0" dirty="0" smtClean="0"/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nb-NO" baseline="0" dirty="0" smtClean="0"/>
              <a:t>Tydelig skille mellom sentrum-periferi-regioner. </a:t>
            </a:r>
            <a:endParaRPr lang="nb-NO" baseline="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1A655-4C7B-49CE-8F57-02BDCA8ECEED}" type="slidenum">
              <a:rPr lang="nb-NO" smtClean="0"/>
              <a:pPr/>
              <a:t>25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50914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Figuren viser befolkningsendringen i perioden 2008-2014, dekomponert på </a:t>
            </a:r>
            <a:r>
              <a:rPr lang="nb-NO" b="1" dirty="0" smtClean="0"/>
              <a:t>fødsels- og flytteoverskudd</a:t>
            </a:r>
            <a:r>
              <a:rPr lang="nb-NO" dirty="0" smtClean="0"/>
              <a:t>. Sortert på regioner etter</a:t>
            </a:r>
            <a:r>
              <a:rPr lang="nb-NO" baseline="0" dirty="0" smtClean="0"/>
              <a:t> avtakende flytteoverskudd</a:t>
            </a:r>
            <a:endParaRPr lang="nb-NO" dirty="0" smtClean="0"/>
          </a:p>
          <a:p>
            <a:endParaRPr lang="nb-NO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b="1" dirty="0" smtClean="0"/>
              <a:t>Ingen regioner med fødselsoverskudd.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 smtClean="0"/>
              <a:t>Flytteoverskuddet</a:t>
            </a:r>
            <a:r>
              <a:rPr lang="nb-NO" baseline="0" dirty="0" smtClean="0"/>
              <a:t> avgjørende for befolkningsutviklingen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b-NO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baseline="0" dirty="0" smtClean="0"/>
              <a:t>Fjellregionene har et vesentlig lavere flytteoverskudd enn øvrige regioner.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b-NO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baseline="0" dirty="0" smtClean="0"/>
              <a:t>NB! Kommuner med asylmottak kan komme ut med et for positivt resultat i forhold til flytteoverskudd. Det tar tid å finne bostedskommuner for flykninger og asylsøkere som er innvilget opphold. I statistikken blir disse i en del tilfeller registrert i kommunen asylmottaket ligger. Men i realiteten venter de kun på å få tildelt en kommune. 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1A655-4C7B-49CE-8F57-02BDCA8ECEED}" type="slidenum">
              <a:rPr lang="nb-NO" smtClean="0"/>
              <a:pPr/>
              <a:t>26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381310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Figuren viser hvor vi flytter (prosent). Periode</a:t>
            </a:r>
            <a:r>
              <a:rPr lang="nb-NO" baseline="0" dirty="0" smtClean="0"/>
              <a:t> 2009-2013. Sortert etter avtakende andel flytting i regionen. </a:t>
            </a:r>
          </a:p>
          <a:p>
            <a:endParaRPr lang="nb-NO" baseline="0" dirty="0" smtClean="0"/>
          </a:p>
          <a:p>
            <a:r>
              <a:rPr lang="nb-NO" baseline="0" dirty="0" smtClean="0"/>
              <a:t>Av regionene i Hedmark og Oppland er det størst andel som flytter internt i regionen i Hamarregionen og Gjøvikregionen og minst i Sør-Østerdal. Størst andel som flytter til Oslo finner vi på Hadeland. Størst andel som flytter et annet sted i Norge finner vi i Nor-Østerdal.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1A655-4C7B-49CE-8F57-02BDCA8ECEED}" type="slidenum">
              <a:rPr lang="nb-NO" smtClean="0"/>
              <a:pPr/>
              <a:t>27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84182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Venstre: Relativ presentasjon av hvor 15 åringene i Hedmark og Oppland i 1985-1989</a:t>
            </a:r>
            <a:r>
              <a:rPr lang="nb-NO" baseline="0" dirty="0" smtClean="0"/>
              <a:t> bor i dag.</a:t>
            </a:r>
          </a:p>
          <a:p>
            <a:r>
              <a:rPr lang="nb-NO" baseline="0" dirty="0" smtClean="0"/>
              <a:t>Høyre: 15-åringene i 1985-1989 som flyttet innom eller til Hedmark og Oppland – dekomponert, innflyttere, </a:t>
            </a:r>
            <a:r>
              <a:rPr lang="nb-NO" baseline="0" dirty="0" err="1" smtClean="0"/>
              <a:t>videreflyttere</a:t>
            </a:r>
            <a:r>
              <a:rPr lang="nb-NO" baseline="0" dirty="0" smtClean="0"/>
              <a:t> og flyttenetto</a:t>
            </a:r>
          </a:p>
          <a:p>
            <a:endParaRPr lang="nb-NO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nb-NO" sz="120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Mange mennesker flytter flere ganger i livet. Mange av dem som har forlatt hjemstedet sitt, flytter tilbake noen år senere.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nb-NO" sz="120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Livsløpsflytting kan gi oss en god indikasjon på hvor folk blir boende.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nb-NO" sz="120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En studie (2013) av hvor 15 åringene som bodde i Innlandet i perioden 1985-1989 er bosatt i dag, viser at det er store forskjeller på hvorvidt de velger å bli eller å reise ut.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nb-NO" sz="120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Eksempelvis så har mer enn halvparten av 15-åringene i Nord-Østerdal flyttet ut, vist i figuren til venstre.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nb-NO" sz="120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 Gjøvikregionen har mer enn 70 prosent av 15 åringene i undersøkelsen bosatt seg i regionen.  Noen har bodd i regionen hele tiden (36 %) og noen har flyttet ut for så å komme tilbake (21 %). Noen har også flyttet til en annen kommune i samme region (18 %).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nb-NO" sz="1200" u="non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Ser vi på figuren til høyre ser vi at over 40 prosent av</a:t>
            </a:r>
            <a:r>
              <a:rPr lang="nb-NO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som i dag er rundt 40 år (37- 42 år i dag – 15 år i 1985-1989) og bor i Hadeland og Hamarregionen er innflyttere!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nb-NO" sz="1200" u="non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Og over 80 prosent (nesten 1700 mennesker) av den samme aldersgruppen har bodde i Hadeland i perioden fra de var 15 til de var 40 år, for så og flyttet videre.  </a:t>
            </a:r>
            <a:endParaRPr lang="nb-NO" sz="1200" u="none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1A655-4C7B-49CE-8F57-02BDCA8ECEED}" type="slidenum">
              <a:rPr lang="nb-NO" smtClean="0"/>
              <a:pPr/>
              <a:t>28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671989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D6AFF5-C550-4119-BF54-84BAA02433A5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5256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Her er bilder av noe av den og bilder vi alt for sjelden</a:t>
            </a:r>
            <a:r>
              <a:rPr lang="nb-NO" baseline="0" dirty="0" smtClean="0"/>
              <a:t> assosierer med Innlandet</a:t>
            </a:r>
          </a:p>
          <a:p>
            <a:endParaRPr lang="nb-NO" baseline="0" dirty="0" smtClean="0"/>
          </a:p>
          <a:p>
            <a:r>
              <a:rPr lang="nb-NO" baseline="0" dirty="0" smtClean="0"/>
              <a:t>Vi bygger rakettmotorer som det amerikanske forsvaret ikke klarer å få til - inni skogen på Raufoss.</a:t>
            </a:r>
          </a:p>
          <a:p>
            <a:r>
              <a:rPr lang="nb-NO" baseline="0" dirty="0" smtClean="0"/>
              <a:t> vi er ledende innen lettmetall og kompositt</a:t>
            </a:r>
          </a:p>
          <a:p>
            <a:r>
              <a:rPr lang="nb-NO" baseline="0" dirty="0" smtClean="0"/>
              <a:t> vi har ledende aktører innen gull og edle metaller på Hedmark </a:t>
            </a:r>
          </a:p>
          <a:p>
            <a:r>
              <a:rPr lang="nb-NO" baseline="0" dirty="0" smtClean="0"/>
              <a:t> vi tjener gode penger på å selge gener av sunne produktive kuer til Kina</a:t>
            </a:r>
          </a:p>
          <a:p>
            <a:r>
              <a:rPr lang="nb-NO" baseline="0" dirty="0" smtClean="0"/>
              <a:t>Vi har ledende miljøer på </a:t>
            </a:r>
            <a:r>
              <a:rPr lang="nb-NO" baseline="0" dirty="0" err="1" smtClean="0"/>
              <a:t>byggmodul</a:t>
            </a:r>
            <a:r>
              <a:rPr lang="nb-NO" baseline="0" dirty="0" smtClean="0"/>
              <a:t> og trevirke</a:t>
            </a:r>
          </a:p>
          <a:p>
            <a:endParaRPr lang="nb-NO" baseline="0" dirty="0" smtClean="0"/>
          </a:p>
          <a:p>
            <a:r>
              <a:rPr lang="nb-NO" baseline="0" dirty="0" smtClean="0"/>
              <a:t>Og vi har ledende forskningsmiljø for det europeiske selskapet Mapei liggende inne i skogen i Nord-Odal.</a:t>
            </a:r>
          </a:p>
          <a:p>
            <a:r>
              <a:rPr lang="nb-NO" baseline="0" dirty="0" smtClean="0"/>
              <a:t> ser dere koppen ?</a:t>
            </a:r>
          </a:p>
          <a:p>
            <a:r>
              <a:rPr lang="nb-NO" baseline="0" dirty="0" smtClean="0"/>
              <a:t> heilt odøling? – skyggelua godt ned i panna og hendene godt nede i lommene…</a:t>
            </a:r>
          </a:p>
          <a:p>
            <a:endParaRPr lang="nb-NO" baseline="0" dirty="0" smtClean="0"/>
          </a:p>
          <a:p>
            <a:r>
              <a:rPr lang="nb-NO" baseline="0" dirty="0" smtClean="0"/>
              <a:t>Når Nord- Odal skulle ønske seg mer næringsliv enn det de har så er det klart at det hadde </a:t>
            </a:r>
            <a:r>
              <a:rPr lang="nb-NO" baseline="0" dirty="0" err="1" smtClean="0"/>
              <a:t>hjupet</a:t>
            </a:r>
            <a:r>
              <a:rPr lang="nb-NO" baseline="0" dirty="0" smtClean="0"/>
              <a:t> med et annet selvbilde enn det koppen viser. 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D6AFF5-C550-4119-BF54-84BAA02433A5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2393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40% av all skog avvirkes i vår region-</a:t>
            </a:r>
          </a:p>
          <a:p>
            <a:r>
              <a:rPr lang="nb-NO" baseline="0" dirty="0" smtClean="0"/>
              <a:t> </a:t>
            </a:r>
          </a:p>
          <a:p>
            <a:r>
              <a:rPr lang="nb-NO" baseline="0" dirty="0" smtClean="0"/>
              <a:t>Dette grønne karbonet kan brukes på de samme områdene som oljen, men per i dag har vi i all hovedsak brukt det til hus og aviser – grovt sagt.</a:t>
            </a:r>
          </a:p>
          <a:p>
            <a:r>
              <a:rPr lang="nb-NO" baseline="0" dirty="0" smtClean="0"/>
              <a:t>Her ligger det potensialet for ny verdiskaping og vekst i en ressurs vi har mye av!</a:t>
            </a:r>
          </a:p>
          <a:p>
            <a:endParaRPr lang="nb-NO" baseline="0" dirty="0" smtClean="0"/>
          </a:p>
          <a:p>
            <a:r>
              <a:rPr lang="nb-NO" baseline="0" dirty="0" smtClean="0"/>
              <a:t>Vi har også landets mest velutviklede og komplette verdikjede i matvareproduksjon  fra gen til gane.</a:t>
            </a:r>
          </a:p>
          <a:p>
            <a:endParaRPr lang="nb-NO" baseline="0" dirty="0" smtClean="0"/>
          </a:p>
          <a:p>
            <a:r>
              <a:rPr lang="nb-NO" baseline="0" dirty="0" smtClean="0"/>
              <a:t>Rogaland er også store matprodusenter, men voksesmertene begrenser dem i dag og Innlandet må kjenne sin besøkelsestid og innta førsteplassen som landets spiskammers.</a:t>
            </a:r>
          </a:p>
          <a:p>
            <a:r>
              <a:rPr lang="nb-NO" baseline="0" dirty="0" smtClean="0"/>
              <a:t>Vi må ha ambisjoner om å være best og viktigst der vi har forutsetninger for å være det!</a:t>
            </a:r>
          </a:p>
          <a:p>
            <a:endParaRPr lang="nb-NO" baseline="0" dirty="0" smtClean="0"/>
          </a:p>
          <a:p>
            <a:r>
              <a:rPr lang="nb-NO" baseline="0" dirty="0" smtClean="0"/>
              <a:t>Hvorfor er det så viktig for vår region og tenke vekst og utvikling av flere arbeidsplasser.</a:t>
            </a:r>
          </a:p>
          <a:p>
            <a:r>
              <a:rPr lang="nb-NO" baseline="0" dirty="0" smtClean="0"/>
              <a:t>Først og fremst fordi vi trenger flere folk inn til regionen.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D6AFF5-C550-4119-BF54-84BAA02433A5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4334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587" indent="-228587" defTabSz="457175">
              <a:defRPr/>
            </a:pPr>
            <a:r>
              <a:rPr lang="nb-NO" sz="1100" b="1" dirty="0" smtClean="0"/>
              <a:t>Og hvorfor svarer bedriftene at de er opptatt av en mer effektiv kommunesektor? </a:t>
            </a:r>
          </a:p>
          <a:p>
            <a:pPr marL="228587" indent="-228587" defTabSz="457175">
              <a:defRPr/>
            </a:pPr>
            <a:r>
              <a:rPr lang="nb-NO" sz="1100" dirty="0" smtClean="0"/>
              <a:t>Det har bl.a. sammenheng med at det er en omfattende kontaktflate mellom kommunene og næringslivet der bedriftene både er </a:t>
            </a:r>
            <a:r>
              <a:rPr lang="nb-NO" sz="1100" u="sng" dirty="0" smtClean="0"/>
              <a:t>leverandør</a:t>
            </a:r>
            <a:r>
              <a:rPr lang="nb-NO" sz="1100" dirty="0" smtClean="0"/>
              <a:t> og </a:t>
            </a:r>
            <a:r>
              <a:rPr lang="nb-NO" sz="1100" u="sng" dirty="0" smtClean="0"/>
              <a:t>bruker</a:t>
            </a:r>
            <a:r>
              <a:rPr lang="nb-NO" sz="1100" dirty="0" smtClean="0"/>
              <a:t> av mange kommunale tjenester, samtidig som de </a:t>
            </a:r>
            <a:r>
              <a:rPr lang="nb-NO" sz="1100" u="sng" dirty="0" smtClean="0"/>
              <a:t>berøres av de vedtak </a:t>
            </a:r>
            <a:r>
              <a:rPr lang="nb-NO" sz="1100" dirty="0" smtClean="0"/>
              <a:t>som fattes i kommunene. Videre er bedriftene opptatt av at det er en rimelig fornuftig sammenheng mellom muligheten til å skape vekst, jobber og verdier, og de </a:t>
            </a:r>
            <a:r>
              <a:rPr lang="nb-NO" sz="1100" u="sng" dirty="0" smtClean="0"/>
              <a:t>kostnader</a:t>
            </a:r>
            <a:r>
              <a:rPr lang="nb-NO" sz="1100" dirty="0" smtClean="0"/>
              <a:t> som pålegges bedriftene for sikre videre gode offentlige tjenester. </a:t>
            </a:r>
          </a:p>
          <a:p>
            <a:pPr marL="228587" indent="-228587" defTabSz="457175">
              <a:defRPr/>
            </a:pPr>
            <a:endParaRPr lang="nb-NO" sz="1100" dirty="0" smtClean="0"/>
          </a:p>
          <a:p>
            <a:pPr lvl="0"/>
            <a:r>
              <a:rPr lang="nb-NO" sz="1100" b="1" dirty="0" smtClean="0"/>
              <a:t>Det er viktig for oss å presisere at utgangspunktet vårt er en bedre offentlig sektor – for vi tror vi har et grunnlag for å kunne ha verdens beste offentlig sektor i Norge. NHO jobber her med et bredt spekter av problemstillinger/virkemidler når det gjelder  å nå dette målet. </a:t>
            </a:r>
          </a:p>
          <a:p>
            <a:pPr lvl="0"/>
            <a:endParaRPr lang="nb-NO" sz="1100" b="1" dirty="0" smtClean="0"/>
          </a:p>
          <a:p>
            <a:pPr marL="228587" indent="-228587">
              <a:buFont typeface="+mj-lt"/>
              <a:buAutoNum type="arabicPeriod"/>
            </a:pPr>
            <a:r>
              <a:rPr lang="nb-NO" sz="1100" dirty="0" smtClean="0"/>
              <a:t>Økt bruk av konkurranse i offentlig tjenesteproduksjon</a:t>
            </a:r>
          </a:p>
          <a:p>
            <a:pPr marL="228587" indent="-228587">
              <a:buFont typeface="+mj-lt"/>
              <a:buAutoNum type="arabicPeriod"/>
            </a:pPr>
            <a:endParaRPr lang="nb-NO" sz="1100" dirty="0" smtClean="0"/>
          </a:p>
          <a:p>
            <a:pPr marL="228587" indent="-228587">
              <a:buFont typeface="+mj-lt"/>
              <a:buAutoNum type="arabicPeriod"/>
            </a:pPr>
            <a:r>
              <a:rPr lang="nb-NO" sz="1100" dirty="0" smtClean="0"/>
              <a:t>Krevende og profesjonelle offentlige kunder</a:t>
            </a:r>
          </a:p>
          <a:p>
            <a:pPr marL="228587" indent="-228587">
              <a:buFont typeface="+mj-lt"/>
              <a:buAutoNum type="arabicPeriod"/>
            </a:pPr>
            <a:endParaRPr lang="nb-NO" sz="1100" dirty="0" smtClean="0"/>
          </a:p>
          <a:p>
            <a:pPr marL="228587" indent="-228587">
              <a:buFont typeface="+mj-lt"/>
              <a:buAutoNum type="arabicPeriod"/>
            </a:pPr>
            <a:r>
              <a:rPr lang="nb-NO" sz="1100" dirty="0" smtClean="0"/>
              <a:t>Mer robuste og bærekraftige kommuner</a:t>
            </a:r>
          </a:p>
          <a:p>
            <a:pPr marL="228587" indent="-228587">
              <a:buFont typeface="+mj-lt"/>
              <a:buAutoNum type="arabicPeriod"/>
            </a:pPr>
            <a:endParaRPr lang="nb-NO" sz="1100" dirty="0" smtClean="0"/>
          </a:p>
          <a:p>
            <a:pPr marL="228587" indent="-228587">
              <a:buFont typeface="+mj-lt"/>
              <a:buAutoNum type="arabicPeriod"/>
            </a:pPr>
            <a:r>
              <a:rPr lang="nb-NO" sz="1100" dirty="0" smtClean="0"/>
              <a:t>Aktive møteplasser og konstruktivt næringsklima</a:t>
            </a:r>
          </a:p>
          <a:p>
            <a:endParaRPr lang="nb-NO" sz="1100" dirty="0" smtClean="0"/>
          </a:p>
          <a:p>
            <a:endParaRPr lang="nb-NO" sz="1100" dirty="0" smtClean="0"/>
          </a:p>
          <a:p>
            <a:pPr defTabSz="457175">
              <a:defRPr/>
            </a:pPr>
            <a:endParaRPr lang="nb-NO" sz="1100" dirty="0" smtClean="0"/>
          </a:p>
          <a:p>
            <a:pPr defTabSz="457175">
              <a:defRPr/>
            </a:pPr>
            <a:endParaRPr lang="nb-NO" sz="1100" dirty="0" smtClean="0"/>
          </a:p>
          <a:p>
            <a:pPr defTabSz="457175">
              <a:defRPr/>
            </a:pPr>
            <a:endParaRPr lang="nb-NO" sz="1100" dirty="0" smtClean="0"/>
          </a:p>
          <a:p>
            <a:endParaRPr lang="nb-NO" sz="1100" dirty="0" smtClean="0"/>
          </a:p>
          <a:p>
            <a:endParaRPr lang="nb-NO" sz="110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D6AFF5-C550-4119-BF54-84BAA02433A5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D6AFF5-C550-4119-BF54-84BAA02433A5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8829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pPr defTabSz="457175">
              <a:defRPr/>
            </a:pPr>
            <a:r>
              <a:rPr lang="nb-NO" sz="1000" dirty="0" err="1" smtClean="0"/>
              <a:t>Eldrebølgen</a:t>
            </a:r>
            <a:r>
              <a:rPr lang="nb-NO" sz="1000" dirty="0" smtClean="0"/>
              <a:t> utfordrer velferdssamfunnet på to måter: Belastningen på pensjonene øker, og det må brukes stadig mer ressurser på helse, pleie og omsorg. Kommunesektoren har ansvar for pleie og omsorgsdelen. Som foilen her viser, treffer </a:t>
            </a:r>
            <a:r>
              <a:rPr lang="nb-NO" sz="1000" dirty="0" err="1" smtClean="0"/>
              <a:t>eldrebølgens</a:t>
            </a:r>
            <a:r>
              <a:rPr lang="nb-NO" sz="1000" dirty="0" smtClean="0"/>
              <a:t> kraft kommune-Norge med ulik styrke. Hardest treffer den i de minste kommunene under 5 000 innbyggere.</a:t>
            </a:r>
          </a:p>
          <a:p>
            <a:pPr defTabSz="457175">
              <a:defRPr/>
            </a:pPr>
            <a:r>
              <a:rPr lang="nb-NO" sz="1000" u="sng" dirty="0" smtClean="0"/>
              <a:t>Fakta:</a:t>
            </a:r>
          </a:p>
          <a:p>
            <a:pPr defTabSz="457175">
              <a:defRPr/>
            </a:pPr>
            <a:r>
              <a:rPr lang="nb-NO" sz="1000" dirty="0" smtClean="0"/>
              <a:t>I 93 småkommuner vil det om 20 år være slik at mer enn en tredel av den voksne befolkningen er alderspensjonister, 67 år eller eldre. Sett i forhold til den yrkesaktive befolkningen (20-66 år) utgjør dette mer enn halvparten, jf figur og tabell.</a:t>
            </a:r>
          </a:p>
          <a:p>
            <a:pPr defTabSz="457175">
              <a:defRPr/>
            </a:pPr>
            <a:r>
              <a:rPr lang="nb-NO" sz="1000" dirty="0" smtClean="0"/>
              <a:t>5 av disse kommunene ligger i Hedmark. Tabellen viser disse, sammenlignet med beste kommune i fylket (Elverum) og gjennomsnittet for hhv Hedmark og landet.</a:t>
            </a:r>
          </a:p>
          <a:p>
            <a:r>
              <a:rPr lang="nb-NO" sz="1000" dirty="0" smtClean="0"/>
              <a:t>Disse kommunene får høye kostnader for en stor andel av befolkningen som trenger pleie, helse- og sosiale tiltak. Inntektsgrunnlaget for kommunen vil samtidig falle delvis bort når de mister arbeidsplasser som følge av at de heller ikke har yngre mennesker der.</a:t>
            </a:r>
            <a:r>
              <a:rPr lang="nb-NO" sz="1000" b="1" dirty="0" smtClean="0"/>
              <a:t> </a:t>
            </a:r>
            <a:r>
              <a:rPr lang="nb-NO" sz="1000" dirty="0" smtClean="0"/>
              <a:t>Flere innbyggere betyr bedre skattegrunnlag og høyere inntekter, og det betyr at det er flere til å finansiere de velferdsordninger som kommunene er nødt til å etablere</a:t>
            </a:r>
          </a:p>
          <a:p>
            <a:r>
              <a:rPr lang="nb-NO" sz="1000" dirty="0" smtClean="0"/>
              <a:t>Generelt kan man si kompetansekravene til ulike yrkesgrupper har økt. Dette gjelder også kommunene: Utfordringer som Samhandlingsreformen innen helsesektoren, krav til klimatilpasning, forvaltning av opplæringslov og innfrielse av </a:t>
            </a:r>
            <a:r>
              <a:rPr lang="nb-NO" sz="1000" dirty="0" err="1" smtClean="0"/>
              <a:t>eldreløftet</a:t>
            </a:r>
            <a:r>
              <a:rPr lang="nb-NO" sz="1000" dirty="0" smtClean="0"/>
              <a:t>, betyr at Kommune-Norge må rekruttere mye høyt kvalifisert arbeidskraft i årene fremover. Vi ser allerede i dag mange eksempler på kommuner som ikke er store nok til å ha nødvendig spisskompetanse på viktige tjenesteområder. Smerteterskelen for hvilke oppgaver de minste kommunene kan ta hånd synes å være overskredet for lengst. Oppgavene har vokst seg for store for mange kommuner (kommunens ansvar i dag </a:t>
            </a:r>
            <a:r>
              <a:rPr lang="nb-NO" sz="1000" dirty="0" err="1" smtClean="0"/>
              <a:t>ift</a:t>
            </a:r>
            <a:r>
              <a:rPr lang="nb-NO" sz="1000" dirty="0" smtClean="0"/>
              <a:t> det som ble lagt til grunn for forrige kommunereform</a:t>
            </a:r>
          </a:p>
          <a:p>
            <a:pPr defTabSz="457175">
              <a:defRPr/>
            </a:pPr>
            <a:r>
              <a:rPr lang="nb-NO" sz="1000" dirty="0" smtClean="0"/>
              <a:t>Større kommuner vil lettere kunne rekruttere godt kvalifiserte folk til å utføre oppgavene sine og yte gode tjenester. En undersøkelse blant medlemmer i </a:t>
            </a:r>
            <a:r>
              <a:rPr lang="nb-NO" sz="1000" b="1" dirty="0" smtClean="0"/>
              <a:t>Akademikere</a:t>
            </a:r>
            <a:r>
              <a:rPr lang="nb-NO" sz="1000" dirty="0" smtClean="0"/>
              <a:t> i fjor viste at svært få med høyere utdanning vil jobbe i små kommuner som mangler brede fagmiljøer. Dette gir et signal om at store, robuste kommuner med brede fagmiljøer vil evne å trekke til seg arbeidskraft, mens det blir mer krevende å rekruttere for småkommunene.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D6AFF5-C550-4119-BF54-84BAA02433A5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D6AFF5-C550-4119-BF54-84BAA02433A5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2004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0E61FE-C9DA-4B9D-85BB-BB864140DCEB}" type="slidenum">
              <a:rPr lang="nb-NO"/>
              <a:pPr/>
              <a:t>15</a:t>
            </a:fld>
            <a:endParaRPr lang="nb-NO" dirty="0"/>
          </a:p>
        </p:txBody>
      </p:sp>
      <p:sp>
        <p:nvSpPr>
          <p:cNvPr id="351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1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0E61FE-C9DA-4B9D-85BB-BB864140DCEB}" type="slidenum">
              <a:rPr lang="nb-NO"/>
              <a:pPr/>
              <a:t>16</a:t>
            </a:fld>
            <a:endParaRPr lang="nb-NO" dirty="0"/>
          </a:p>
        </p:txBody>
      </p:sp>
      <p:sp>
        <p:nvSpPr>
          <p:cNvPr id="351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1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Hvor er den funksjonelle</a:t>
            </a:r>
            <a:r>
              <a:rPr lang="nb-NO" baseline="0" dirty="0" smtClean="0"/>
              <a:t> regionen?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D6AFF5-C550-4119-BF54-84BAA02433A5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316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nb-NO" b="1" dirty="0" smtClean="0"/>
              <a:t>Figuren viser prosentvis utvikling i antall arbeidsplasser og innbyggere de siste 10 årene for økonomiske regioner i Norge.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b-NO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nb-NO" dirty="0" smtClean="0"/>
              <a:t>Jobbskaping</a:t>
            </a:r>
            <a:r>
              <a:rPr lang="nb-NO" baseline="0" dirty="0" smtClean="0"/>
              <a:t> og befolkningsutvikling henger nært sammen – det vises med regresjonen som er kjørt i figuren. Regresjonslinjen; y = 0,889x + 0,046, med en R</a:t>
            </a:r>
            <a:r>
              <a:rPr lang="nb-NO" baseline="30000" dirty="0" smtClean="0"/>
              <a:t>2</a:t>
            </a:r>
            <a:r>
              <a:rPr lang="nb-NO" baseline="0" dirty="0" smtClean="0"/>
              <a:t> = 0,6134. R</a:t>
            </a:r>
            <a:r>
              <a:rPr lang="nb-NO" baseline="30000" dirty="0" smtClean="0"/>
              <a:t>2</a:t>
            </a:r>
            <a:r>
              <a:rPr lang="nb-NO" baseline="0" dirty="0" smtClean="0"/>
              <a:t> forteller om hvor mye av variansen i Y (her endring i sysselsetting) som forklares av regresjonsmodellen.  </a:t>
            </a:r>
            <a:endParaRPr lang="nb-NO" baseline="300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nb-NO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nb-NO" dirty="0" smtClean="0"/>
              <a:t>Den illustrerer at jobbskaping og befolkningsvekst henger nært sammen, særlig på regionnivå men også langt på veg på kommunenivå.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b-NO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nb-NO" b="1" dirty="0" smtClean="0"/>
              <a:t>Med utgangspunkt</a:t>
            </a:r>
            <a:r>
              <a:rPr lang="nb-NO" b="1" baseline="0" dirty="0" smtClean="0"/>
              <a:t> i figuren kan vi snakke om 4 typer regioner:</a:t>
            </a:r>
          </a:p>
          <a:p>
            <a:pPr marL="228600" indent="-228600">
              <a:buFont typeface="Arial" panose="020B0604020202020204" pitchFamily="34" charset="0"/>
              <a:buAutoNum type="arabicParenR"/>
            </a:pPr>
            <a:r>
              <a:rPr lang="nb-NO" b="1" dirty="0" smtClean="0"/>
              <a:t>Regioner og kommuner med vekst i både jobber og innbyggere; utviklingsregioner. </a:t>
            </a:r>
          </a:p>
          <a:p>
            <a:pPr marL="228600" indent="-228600">
              <a:buFont typeface="Arial" panose="020B0604020202020204" pitchFamily="34" charset="0"/>
              <a:buAutoNum type="arabicParenR"/>
            </a:pPr>
            <a:r>
              <a:rPr lang="nb-NO" b="1" dirty="0" smtClean="0"/>
              <a:t>Regioner og kommuner med tilbakegang i både jobber og innbyggere; uttynningsregioner. </a:t>
            </a:r>
          </a:p>
          <a:p>
            <a:pPr marL="228600" indent="-228600">
              <a:buFont typeface="Arial" panose="020B0604020202020204" pitchFamily="34" charset="0"/>
              <a:buAutoNum type="arabicParenR"/>
            </a:pPr>
            <a:r>
              <a:rPr lang="nb-NO" b="1" dirty="0" smtClean="0"/>
              <a:t>Regioner og kommuner med vekst i jobber, men uten å få tilsvarende </a:t>
            </a:r>
            <a:r>
              <a:rPr lang="nb-NO" b="1" dirty="0" err="1" smtClean="0"/>
              <a:t>befolkingsvekst</a:t>
            </a:r>
            <a:r>
              <a:rPr lang="nb-NO" b="1" dirty="0" smtClean="0"/>
              <a:t>; arbeidsregioner</a:t>
            </a:r>
          </a:p>
          <a:p>
            <a:pPr marL="228600" indent="-228600">
              <a:buFont typeface="Arial" panose="020B0604020202020204" pitchFamily="34" charset="0"/>
              <a:buAutoNum type="arabicParenR"/>
            </a:pPr>
            <a:r>
              <a:rPr lang="nb-NO" b="1" dirty="0" smtClean="0"/>
              <a:t>Regioner og kommuner med vekst i befolkning uten jobbskaping; befolkningsregioner.</a:t>
            </a:r>
          </a:p>
          <a:p>
            <a:pPr marL="228600" indent="-228600">
              <a:buFont typeface="Arial" panose="020B0604020202020204" pitchFamily="34" charset="0"/>
              <a:buAutoNum type="arabicParenR"/>
            </a:pPr>
            <a:endParaRPr lang="nb-NO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nb-NO" dirty="0" smtClean="0"/>
              <a:t>Før vi går videre, litt kommentar om uttynningsregioner;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b-NO" dirty="0" smtClean="0"/>
              <a:t>Er en kommet</a:t>
            </a:r>
            <a:r>
              <a:rPr lang="nb-NO" baseline="0" dirty="0" smtClean="0"/>
              <a:t> i en situasjon med reduksjon i både arbeidsplasser og befolkning er det vanskelig å komme seg over i en mer positiv posisjon. Befolkningsnedgang medfører redusert skatteinngang, som igjen fører til reduksjon i tjenestetilbudet, kan medføre at folk flytter, som igjen påvirker skatteinngangen negativt. Reduksjon i tjenestetilbudet i offentlig sektor kan medføre redusert sysselsetting …….</a:t>
            </a:r>
            <a:endParaRPr lang="nb-NO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nb-NO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nb-NO" dirty="0" smtClean="0"/>
              <a:t>Vi skal se nærmere på regioner i Innlandet.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11A655-4C7B-49CE-8F57-02BDCA8ECEED}" type="slidenum">
              <a:rPr lang="nb-NO" smtClean="0"/>
              <a:pPr/>
              <a:t>24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160592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gi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gi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gi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gi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gi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gi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gi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gi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gif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gif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0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0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0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0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0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gif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0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0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0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gi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0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0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0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0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0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0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0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gif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gif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gi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gi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4" name="Picture 6" descr="hviteStriper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675" y="4975225"/>
            <a:ext cx="7920000" cy="115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76200" y="4722813"/>
            <a:ext cx="7920000" cy="239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b-NO">
              <a:solidFill>
                <a:srgbClr val="FFFFFF"/>
              </a:solidFill>
              <a:ea typeface="ＭＳ Ｐゴシック" pitchFamily="35" charset="-128"/>
            </a:endParaRPr>
          </a:p>
        </p:txBody>
      </p:sp>
      <p:sp>
        <p:nvSpPr>
          <p:cNvPr id="29707" name="Rectangle 11"/>
          <p:cNvSpPr>
            <a:spLocks noChangeArrowheads="1"/>
          </p:cNvSpPr>
          <p:nvPr/>
        </p:nvSpPr>
        <p:spPr bwMode="auto">
          <a:xfrm>
            <a:off x="76200" y="3951288"/>
            <a:ext cx="7920000" cy="717550"/>
          </a:xfrm>
          <a:prstGeom prst="rect">
            <a:avLst/>
          </a:prstGeom>
          <a:solidFill>
            <a:srgbClr val="002943">
              <a:alpha val="7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b-NO"/>
          </a:p>
        </p:txBody>
      </p:sp>
      <p:sp>
        <p:nvSpPr>
          <p:cNvPr id="29698" name="Title Placeholder 1"/>
          <p:cNvSpPr>
            <a:spLocks noGrp="1"/>
          </p:cNvSpPr>
          <p:nvPr>
            <p:ph type="ctrTitle"/>
          </p:nvPr>
        </p:nvSpPr>
        <p:spPr>
          <a:xfrm>
            <a:off x="142874" y="3992563"/>
            <a:ext cx="7820025" cy="676275"/>
          </a:xfrm>
        </p:spPr>
        <p:txBody>
          <a:bodyPr lIns="108000" tIns="36000" rIns="36000" bIns="36000"/>
          <a:lstStyle>
            <a:lvl1pPr>
              <a:defRPr smtClean="0">
                <a:solidFill>
                  <a:schemeClr val="bg1"/>
                </a:solidFill>
                <a:latin typeface="Tahoma" pitchFamily="34" charset="0"/>
              </a:defRPr>
            </a:lvl1pPr>
          </a:lstStyle>
          <a:p>
            <a:r>
              <a:rPr lang="nb-NO" smtClean="0"/>
              <a:t>Klikk for å redigere tittelstil</a:t>
            </a:r>
          </a:p>
        </p:txBody>
      </p:sp>
      <p:sp>
        <p:nvSpPr>
          <p:cNvPr id="29708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42875" y="4722813"/>
            <a:ext cx="7810500" cy="239712"/>
          </a:xfrm>
        </p:spPr>
        <p:txBody>
          <a:bodyPr lIns="108000" tIns="36000" rIns="36000" bIns="36000" anchor="ctr"/>
          <a:lstStyle>
            <a:lvl1pPr marL="0" indent="0">
              <a:buFont typeface="Wingdings" pitchFamily="2" charset="2"/>
              <a:buNone/>
              <a:defRPr sz="1200" smtClean="0">
                <a:latin typeface="Tahoma" pitchFamily="34" charset="0"/>
              </a:defRPr>
            </a:lvl1pPr>
          </a:lstStyle>
          <a:p>
            <a:r>
              <a:rPr lang="nb-NO" smtClean="0"/>
              <a:t>Klikk for å redigere undertittelstil i malen</a:t>
            </a:r>
          </a:p>
        </p:txBody>
      </p:sp>
      <p:pic>
        <p:nvPicPr>
          <p:cNvPr id="10" name="Bilde 9" descr="nhologo1innlandet_neg_CMYK.gif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40976" y="5191933"/>
            <a:ext cx="369570" cy="5715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hf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 descr="08.09.22-nh-0039-flatten.gif"/>
          <p:cNvPicPr>
            <a:picLocks noChangeAspect="1"/>
          </p:cNvPicPr>
          <p:nvPr userDrawn="1"/>
        </p:nvPicPr>
        <p:blipFill>
          <a:blip r:embed="rId2"/>
          <a:srcRect l="6602"/>
          <a:stretch>
            <a:fillRect/>
          </a:stretch>
        </p:blipFill>
        <p:spPr>
          <a:xfrm>
            <a:off x="-19050" y="0"/>
            <a:ext cx="9173524" cy="6854400"/>
          </a:xfrm>
          <a:prstGeom prst="rect">
            <a:avLst/>
          </a:prstGeom>
        </p:spPr>
      </p:pic>
      <p:pic>
        <p:nvPicPr>
          <p:cNvPr id="29704" name="Picture 6" descr="hviteStriper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5013325"/>
            <a:ext cx="7920000" cy="115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76200" y="4722813"/>
            <a:ext cx="7920000" cy="239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b-NO">
              <a:solidFill>
                <a:srgbClr val="FFFFFF"/>
              </a:solidFill>
              <a:ea typeface="ＭＳ Ｐゴシック" pitchFamily="35" charset="-128"/>
            </a:endParaRPr>
          </a:p>
        </p:txBody>
      </p:sp>
      <p:sp>
        <p:nvSpPr>
          <p:cNvPr id="29707" name="Rectangle 11"/>
          <p:cNvSpPr>
            <a:spLocks noChangeArrowheads="1"/>
          </p:cNvSpPr>
          <p:nvPr/>
        </p:nvSpPr>
        <p:spPr bwMode="auto">
          <a:xfrm>
            <a:off x="76200" y="3951288"/>
            <a:ext cx="7920000" cy="717550"/>
          </a:xfrm>
          <a:prstGeom prst="rect">
            <a:avLst/>
          </a:prstGeom>
          <a:solidFill>
            <a:srgbClr val="002943">
              <a:alpha val="7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b-NO"/>
          </a:p>
        </p:txBody>
      </p:sp>
      <p:sp>
        <p:nvSpPr>
          <p:cNvPr id="29698" name="Title Placeholder 1"/>
          <p:cNvSpPr>
            <a:spLocks noGrp="1"/>
          </p:cNvSpPr>
          <p:nvPr>
            <p:ph type="ctrTitle"/>
          </p:nvPr>
        </p:nvSpPr>
        <p:spPr>
          <a:xfrm>
            <a:off x="142874" y="3992563"/>
            <a:ext cx="7800975" cy="676275"/>
          </a:xfrm>
        </p:spPr>
        <p:txBody>
          <a:bodyPr lIns="108000" tIns="36000" rIns="36000" bIns="36000"/>
          <a:lstStyle>
            <a:lvl1pPr>
              <a:defRPr smtClean="0">
                <a:solidFill>
                  <a:schemeClr val="bg1"/>
                </a:solidFill>
                <a:latin typeface="Tahoma" pitchFamily="34" charset="0"/>
              </a:defRPr>
            </a:lvl1pPr>
          </a:lstStyle>
          <a:p>
            <a:r>
              <a:rPr lang="nb-NO" smtClean="0"/>
              <a:t>Klikk for å redigere tittelstil</a:t>
            </a:r>
          </a:p>
        </p:txBody>
      </p:sp>
      <p:sp>
        <p:nvSpPr>
          <p:cNvPr id="29708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42875" y="4722813"/>
            <a:ext cx="7800975" cy="239712"/>
          </a:xfrm>
        </p:spPr>
        <p:txBody>
          <a:bodyPr lIns="108000" tIns="36000" rIns="36000" bIns="36000" anchor="ctr"/>
          <a:lstStyle>
            <a:lvl1pPr marL="0" indent="0">
              <a:buFont typeface="Wingdings" pitchFamily="2" charset="2"/>
              <a:buNone/>
              <a:defRPr sz="1200" smtClean="0">
                <a:latin typeface="Tahoma" pitchFamily="34" charset="0"/>
              </a:defRPr>
            </a:lvl1pPr>
          </a:lstStyle>
          <a:p>
            <a:r>
              <a:rPr lang="nb-NO" smtClean="0"/>
              <a:t>Klikk for å redigere undertittelstil i malen</a:t>
            </a:r>
          </a:p>
        </p:txBody>
      </p:sp>
      <p:sp>
        <p:nvSpPr>
          <p:cNvPr id="12" name="Rektangel 11"/>
          <p:cNvSpPr/>
          <p:nvPr userDrawn="1"/>
        </p:nvSpPr>
        <p:spPr>
          <a:xfrm rot="16200000">
            <a:off x="8601075" y="6334124"/>
            <a:ext cx="885826" cy="23812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700" dirty="0" smtClean="0"/>
              <a:t>Foto: Jo Michael</a:t>
            </a:r>
            <a:endParaRPr lang="nb-NO" sz="700" dirty="0"/>
          </a:p>
        </p:txBody>
      </p:sp>
      <p:pic>
        <p:nvPicPr>
          <p:cNvPr id="14" name="Bilde 13" descr="nhologo1innlandet_neg_CMYK.gif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40976" y="5216013"/>
            <a:ext cx="369570" cy="5715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7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 descr="øye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04" name="Picture 6" descr="hviteStriper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5013325"/>
            <a:ext cx="7920000" cy="115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76200" y="4722813"/>
            <a:ext cx="7920000" cy="239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b-NO">
              <a:solidFill>
                <a:srgbClr val="FFFFFF"/>
              </a:solidFill>
              <a:ea typeface="ＭＳ Ｐゴシック" pitchFamily="35" charset="-128"/>
            </a:endParaRPr>
          </a:p>
        </p:txBody>
      </p:sp>
      <p:sp>
        <p:nvSpPr>
          <p:cNvPr id="29707" name="Rectangle 11"/>
          <p:cNvSpPr>
            <a:spLocks noChangeArrowheads="1"/>
          </p:cNvSpPr>
          <p:nvPr/>
        </p:nvSpPr>
        <p:spPr bwMode="auto">
          <a:xfrm>
            <a:off x="76200" y="3951288"/>
            <a:ext cx="7920000" cy="717550"/>
          </a:xfrm>
          <a:prstGeom prst="rect">
            <a:avLst/>
          </a:prstGeom>
          <a:solidFill>
            <a:srgbClr val="002943">
              <a:alpha val="7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b-NO"/>
          </a:p>
        </p:txBody>
      </p:sp>
      <p:sp>
        <p:nvSpPr>
          <p:cNvPr id="29698" name="Title Placeholder 1"/>
          <p:cNvSpPr>
            <a:spLocks noGrp="1"/>
          </p:cNvSpPr>
          <p:nvPr>
            <p:ph type="ctrTitle"/>
          </p:nvPr>
        </p:nvSpPr>
        <p:spPr>
          <a:xfrm>
            <a:off x="142875" y="3992563"/>
            <a:ext cx="7810500" cy="676275"/>
          </a:xfrm>
        </p:spPr>
        <p:txBody>
          <a:bodyPr lIns="108000" tIns="36000" rIns="36000" bIns="36000"/>
          <a:lstStyle>
            <a:lvl1pPr>
              <a:defRPr smtClean="0">
                <a:solidFill>
                  <a:schemeClr val="bg1"/>
                </a:solidFill>
                <a:latin typeface="Tahoma" pitchFamily="34" charset="0"/>
              </a:defRPr>
            </a:lvl1pPr>
          </a:lstStyle>
          <a:p>
            <a:r>
              <a:rPr lang="nb-NO" smtClean="0"/>
              <a:t>Klikk for å redigere tittelstil</a:t>
            </a:r>
          </a:p>
        </p:txBody>
      </p:sp>
      <p:sp>
        <p:nvSpPr>
          <p:cNvPr id="29708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42875" y="4722813"/>
            <a:ext cx="7791450" cy="239712"/>
          </a:xfrm>
        </p:spPr>
        <p:txBody>
          <a:bodyPr lIns="108000" tIns="36000" rIns="36000" bIns="36000" anchor="ctr"/>
          <a:lstStyle>
            <a:lvl1pPr marL="0" indent="0">
              <a:buFont typeface="Wingdings" pitchFamily="2" charset="2"/>
              <a:buNone/>
              <a:defRPr sz="1200" smtClean="0">
                <a:latin typeface="Tahoma" pitchFamily="34" charset="0"/>
              </a:defRPr>
            </a:lvl1pPr>
          </a:lstStyle>
          <a:p>
            <a:r>
              <a:rPr lang="nb-NO" smtClean="0"/>
              <a:t>Klikk for å redigere undertittelstil i malen</a:t>
            </a:r>
          </a:p>
        </p:txBody>
      </p:sp>
      <p:sp>
        <p:nvSpPr>
          <p:cNvPr id="12" name="Rektangel 11"/>
          <p:cNvSpPr/>
          <p:nvPr userDrawn="1"/>
        </p:nvSpPr>
        <p:spPr>
          <a:xfrm rot="16200000">
            <a:off x="8601075" y="6343649"/>
            <a:ext cx="885826" cy="23812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700" dirty="0" smtClean="0"/>
              <a:t>Foto: Jo Michael</a:t>
            </a:r>
            <a:endParaRPr lang="nb-NO" sz="700" dirty="0"/>
          </a:p>
        </p:txBody>
      </p:sp>
      <p:pic>
        <p:nvPicPr>
          <p:cNvPr id="16" name="Bilde 15" descr="nhologo1innlandet_neg_CMYK.gif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40976" y="5198761"/>
            <a:ext cx="369570" cy="5715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hf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3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 descr="Klatrer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2743"/>
            <a:ext cx="9144000" cy="6855257"/>
          </a:xfrm>
          <a:prstGeom prst="rect">
            <a:avLst/>
          </a:prstGeom>
        </p:spPr>
      </p:pic>
      <p:pic>
        <p:nvPicPr>
          <p:cNvPr id="29704" name="Picture 6" descr="hviteStriper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5013325"/>
            <a:ext cx="7920000" cy="115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76200" y="4722813"/>
            <a:ext cx="7920000" cy="239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b-NO">
              <a:solidFill>
                <a:srgbClr val="FFFFFF"/>
              </a:solidFill>
              <a:ea typeface="ＭＳ Ｐゴシック" pitchFamily="35" charset="-128"/>
            </a:endParaRPr>
          </a:p>
        </p:txBody>
      </p:sp>
      <p:sp>
        <p:nvSpPr>
          <p:cNvPr id="29707" name="Rectangle 11"/>
          <p:cNvSpPr>
            <a:spLocks noChangeArrowheads="1"/>
          </p:cNvSpPr>
          <p:nvPr/>
        </p:nvSpPr>
        <p:spPr bwMode="auto">
          <a:xfrm>
            <a:off x="76200" y="3951288"/>
            <a:ext cx="7920000" cy="717550"/>
          </a:xfrm>
          <a:prstGeom prst="rect">
            <a:avLst/>
          </a:prstGeom>
          <a:solidFill>
            <a:srgbClr val="002943">
              <a:alpha val="7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b-NO"/>
          </a:p>
        </p:txBody>
      </p:sp>
      <p:sp>
        <p:nvSpPr>
          <p:cNvPr id="29698" name="Title Placeholder 1"/>
          <p:cNvSpPr>
            <a:spLocks noGrp="1"/>
          </p:cNvSpPr>
          <p:nvPr>
            <p:ph type="ctrTitle"/>
          </p:nvPr>
        </p:nvSpPr>
        <p:spPr>
          <a:xfrm>
            <a:off x="142875" y="3992563"/>
            <a:ext cx="7810500" cy="676275"/>
          </a:xfrm>
        </p:spPr>
        <p:txBody>
          <a:bodyPr lIns="108000" tIns="36000" rIns="36000" bIns="36000"/>
          <a:lstStyle>
            <a:lvl1pPr>
              <a:defRPr smtClean="0">
                <a:solidFill>
                  <a:schemeClr val="bg1"/>
                </a:solidFill>
                <a:latin typeface="Tahoma" pitchFamily="34" charset="0"/>
              </a:defRPr>
            </a:lvl1pPr>
          </a:lstStyle>
          <a:p>
            <a:r>
              <a:rPr lang="nb-NO" smtClean="0"/>
              <a:t>Klikk for å redigere tittelstil</a:t>
            </a:r>
          </a:p>
        </p:txBody>
      </p:sp>
      <p:sp>
        <p:nvSpPr>
          <p:cNvPr id="29708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42875" y="4722813"/>
            <a:ext cx="7800975" cy="239712"/>
          </a:xfrm>
        </p:spPr>
        <p:txBody>
          <a:bodyPr lIns="108000" tIns="36000" rIns="36000" bIns="36000" anchor="ctr"/>
          <a:lstStyle>
            <a:lvl1pPr marL="0" indent="0">
              <a:buFont typeface="Wingdings" pitchFamily="2" charset="2"/>
              <a:buNone/>
              <a:defRPr sz="1200" smtClean="0">
                <a:latin typeface="Tahoma" pitchFamily="34" charset="0"/>
              </a:defRPr>
            </a:lvl1pPr>
          </a:lstStyle>
          <a:p>
            <a:r>
              <a:rPr lang="nb-NO" smtClean="0"/>
              <a:t>Klikk for å redigere undertittelstil i malen</a:t>
            </a:r>
          </a:p>
        </p:txBody>
      </p:sp>
      <p:sp>
        <p:nvSpPr>
          <p:cNvPr id="13" name="Rektangel 12"/>
          <p:cNvSpPr/>
          <p:nvPr userDrawn="1"/>
        </p:nvSpPr>
        <p:spPr>
          <a:xfrm rot="16200000">
            <a:off x="8591550" y="6324599"/>
            <a:ext cx="885826" cy="23812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700" dirty="0" smtClean="0"/>
              <a:t>Foto: Jo Michael</a:t>
            </a:r>
            <a:endParaRPr lang="nb-NO" sz="700" dirty="0"/>
          </a:p>
        </p:txBody>
      </p:sp>
      <p:pic>
        <p:nvPicPr>
          <p:cNvPr id="15" name="Bilde 14" descr="nhologo1innlandet_neg_CMYK.gif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40976" y="5216013"/>
            <a:ext cx="369570" cy="5715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hf hd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8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 descr="natur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2743"/>
            <a:ext cx="9153525" cy="6855257"/>
          </a:xfrm>
          <a:prstGeom prst="rect">
            <a:avLst/>
          </a:prstGeom>
        </p:spPr>
      </p:pic>
      <p:pic>
        <p:nvPicPr>
          <p:cNvPr id="29704" name="Picture 6" descr="hviteStriper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5003800"/>
            <a:ext cx="7920000" cy="115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76200" y="4722813"/>
            <a:ext cx="7920000" cy="239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b-NO">
              <a:solidFill>
                <a:srgbClr val="FFFFFF"/>
              </a:solidFill>
              <a:ea typeface="ＭＳ Ｐゴシック" pitchFamily="35" charset="-128"/>
            </a:endParaRPr>
          </a:p>
        </p:txBody>
      </p:sp>
      <p:sp>
        <p:nvSpPr>
          <p:cNvPr id="29707" name="Rectangle 11"/>
          <p:cNvSpPr>
            <a:spLocks noChangeArrowheads="1"/>
          </p:cNvSpPr>
          <p:nvPr/>
        </p:nvSpPr>
        <p:spPr bwMode="auto">
          <a:xfrm>
            <a:off x="76200" y="3951288"/>
            <a:ext cx="7920000" cy="717550"/>
          </a:xfrm>
          <a:prstGeom prst="rect">
            <a:avLst/>
          </a:prstGeom>
          <a:solidFill>
            <a:srgbClr val="002943">
              <a:alpha val="7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b-NO"/>
          </a:p>
        </p:txBody>
      </p:sp>
      <p:sp>
        <p:nvSpPr>
          <p:cNvPr id="29698" name="Title Placeholder 1"/>
          <p:cNvSpPr>
            <a:spLocks noGrp="1"/>
          </p:cNvSpPr>
          <p:nvPr>
            <p:ph type="ctrTitle"/>
          </p:nvPr>
        </p:nvSpPr>
        <p:spPr>
          <a:xfrm>
            <a:off x="142874" y="3992563"/>
            <a:ext cx="7800975" cy="676275"/>
          </a:xfrm>
        </p:spPr>
        <p:txBody>
          <a:bodyPr lIns="108000" tIns="36000" rIns="36000" bIns="36000"/>
          <a:lstStyle>
            <a:lvl1pPr>
              <a:defRPr smtClean="0">
                <a:solidFill>
                  <a:schemeClr val="bg1"/>
                </a:solidFill>
                <a:latin typeface="Tahoma" pitchFamily="34" charset="0"/>
              </a:defRPr>
            </a:lvl1pPr>
          </a:lstStyle>
          <a:p>
            <a:r>
              <a:rPr lang="nb-NO" smtClean="0"/>
              <a:t>Klikk for å redigere tittelstil</a:t>
            </a:r>
          </a:p>
        </p:txBody>
      </p:sp>
      <p:sp>
        <p:nvSpPr>
          <p:cNvPr id="29708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42875" y="4722813"/>
            <a:ext cx="7800975" cy="239712"/>
          </a:xfrm>
        </p:spPr>
        <p:txBody>
          <a:bodyPr lIns="108000" tIns="36000" rIns="36000" bIns="36000" anchor="ctr"/>
          <a:lstStyle>
            <a:lvl1pPr marL="0" indent="0">
              <a:buFont typeface="Wingdings" pitchFamily="2" charset="2"/>
              <a:buNone/>
              <a:defRPr sz="1200" smtClean="0">
                <a:latin typeface="Tahoma" pitchFamily="34" charset="0"/>
              </a:defRPr>
            </a:lvl1pPr>
          </a:lstStyle>
          <a:p>
            <a:r>
              <a:rPr lang="nb-NO" smtClean="0"/>
              <a:t>Klikk for å redigere undertittelstil i malen</a:t>
            </a:r>
          </a:p>
        </p:txBody>
      </p:sp>
      <p:sp>
        <p:nvSpPr>
          <p:cNvPr id="12" name="Rektangel 11"/>
          <p:cNvSpPr/>
          <p:nvPr userDrawn="1"/>
        </p:nvSpPr>
        <p:spPr>
          <a:xfrm rot="16200000">
            <a:off x="8601075" y="6315074"/>
            <a:ext cx="885826" cy="23812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700" dirty="0" smtClean="0"/>
              <a:t>Foto: Jo Michael</a:t>
            </a:r>
            <a:endParaRPr lang="nb-NO" sz="700" dirty="0"/>
          </a:p>
        </p:txBody>
      </p:sp>
      <p:pic>
        <p:nvPicPr>
          <p:cNvPr id="15" name="Bilde 14" descr="nhologo1innlandet_neg_CMYK.gif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40976" y="5172883"/>
            <a:ext cx="369570" cy="5715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hf hd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4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 descr="billys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19050" y="0"/>
            <a:ext cx="9163050" cy="6876000"/>
          </a:xfrm>
          <a:prstGeom prst="rect">
            <a:avLst/>
          </a:prstGeom>
        </p:spPr>
      </p:pic>
      <p:pic>
        <p:nvPicPr>
          <p:cNvPr id="29704" name="Picture 6" descr="hviteStriper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5013325"/>
            <a:ext cx="7920000" cy="115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76200" y="4722813"/>
            <a:ext cx="7920000" cy="239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b-NO">
              <a:solidFill>
                <a:srgbClr val="FFFFFF"/>
              </a:solidFill>
              <a:ea typeface="ＭＳ Ｐゴシック" pitchFamily="35" charset="-128"/>
            </a:endParaRPr>
          </a:p>
        </p:txBody>
      </p:sp>
      <p:sp>
        <p:nvSpPr>
          <p:cNvPr id="29707" name="Rectangle 11"/>
          <p:cNvSpPr>
            <a:spLocks noChangeArrowheads="1"/>
          </p:cNvSpPr>
          <p:nvPr/>
        </p:nvSpPr>
        <p:spPr bwMode="auto">
          <a:xfrm>
            <a:off x="76200" y="3951288"/>
            <a:ext cx="7920000" cy="717550"/>
          </a:xfrm>
          <a:prstGeom prst="rect">
            <a:avLst/>
          </a:prstGeom>
          <a:solidFill>
            <a:srgbClr val="002943">
              <a:alpha val="7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b-NO"/>
          </a:p>
        </p:txBody>
      </p:sp>
      <p:sp>
        <p:nvSpPr>
          <p:cNvPr id="29698" name="Title Placeholder 1"/>
          <p:cNvSpPr>
            <a:spLocks noGrp="1"/>
          </p:cNvSpPr>
          <p:nvPr>
            <p:ph type="ctrTitle"/>
          </p:nvPr>
        </p:nvSpPr>
        <p:spPr>
          <a:xfrm>
            <a:off x="142875" y="3992563"/>
            <a:ext cx="7810500" cy="676275"/>
          </a:xfrm>
        </p:spPr>
        <p:txBody>
          <a:bodyPr lIns="108000" tIns="36000" rIns="36000" bIns="36000"/>
          <a:lstStyle>
            <a:lvl1pPr>
              <a:defRPr smtClean="0">
                <a:solidFill>
                  <a:schemeClr val="bg1"/>
                </a:solidFill>
                <a:latin typeface="Tahoma" pitchFamily="34" charset="0"/>
              </a:defRPr>
            </a:lvl1pPr>
          </a:lstStyle>
          <a:p>
            <a:r>
              <a:rPr lang="nb-NO" smtClean="0"/>
              <a:t>Klikk for å redigere tittelstil</a:t>
            </a:r>
          </a:p>
        </p:txBody>
      </p:sp>
      <p:sp>
        <p:nvSpPr>
          <p:cNvPr id="29708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42875" y="4722813"/>
            <a:ext cx="7800975" cy="239712"/>
          </a:xfrm>
        </p:spPr>
        <p:txBody>
          <a:bodyPr lIns="108000" tIns="36000" rIns="36000" bIns="36000" anchor="ctr"/>
          <a:lstStyle>
            <a:lvl1pPr marL="0" indent="0">
              <a:buFont typeface="Wingdings" pitchFamily="2" charset="2"/>
              <a:buNone/>
              <a:defRPr sz="1200" smtClean="0">
                <a:latin typeface="Tahoma" pitchFamily="34" charset="0"/>
              </a:defRPr>
            </a:lvl1pPr>
          </a:lstStyle>
          <a:p>
            <a:r>
              <a:rPr lang="nb-NO" smtClean="0"/>
              <a:t>Klikk for å redigere undertittelstil i malen</a:t>
            </a:r>
          </a:p>
        </p:txBody>
      </p:sp>
      <p:sp>
        <p:nvSpPr>
          <p:cNvPr id="13" name="Rektangel 12"/>
          <p:cNvSpPr/>
          <p:nvPr userDrawn="1"/>
        </p:nvSpPr>
        <p:spPr>
          <a:xfrm rot="16200000">
            <a:off x="8591550" y="6324599"/>
            <a:ext cx="885826" cy="23812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700" dirty="0" smtClean="0"/>
              <a:t>Foto: Jo Michael</a:t>
            </a:r>
            <a:endParaRPr lang="nb-NO" sz="700" dirty="0"/>
          </a:p>
        </p:txBody>
      </p:sp>
      <p:pic>
        <p:nvPicPr>
          <p:cNvPr id="16" name="Bilde 15" descr="nhologo1innlandet_neg_CMYK.gif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40976" y="5164257"/>
            <a:ext cx="369570" cy="5715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hf hd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9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 descr="tbane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8333" cy="6912000"/>
          </a:xfrm>
          <a:prstGeom prst="rect">
            <a:avLst/>
          </a:prstGeom>
        </p:spPr>
      </p:pic>
      <p:pic>
        <p:nvPicPr>
          <p:cNvPr id="29704" name="Picture 6" descr="hviteStriper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5013325"/>
            <a:ext cx="7920000" cy="115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76200" y="4722813"/>
            <a:ext cx="7920000" cy="239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b-NO">
              <a:solidFill>
                <a:srgbClr val="FFFFFF"/>
              </a:solidFill>
              <a:ea typeface="ＭＳ Ｐゴシック" pitchFamily="35" charset="-128"/>
            </a:endParaRPr>
          </a:p>
        </p:txBody>
      </p:sp>
      <p:sp>
        <p:nvSpPr>
          <p:cNvPr id="29707" name="Rectangle 11"/>
          <p:cNvSpPr>
            <a:spLocks noChangeArrowheads="1"/>
          </p:cNvSpPr>
          <p:nvPr/>
        </p:nvSpPr>
        <p:spPr bwMode="auto">
          <a:xfrm>
            <a:off x="76200" y="3951288"/>
            <a:ext cx="7920000" cy="717550"/>
          </a:xfrm>
          <a:prstGeom prst="rect">
            <a:avLst/>
          </a:prstGeom>
          <a:solidFill>
            <a:srgbClr val="002943">
              <a:alpha val="7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b-NO"/>
          </a:p>
        </p:txBody>
      </p:sp>
      <p:sp>
        <p:nvSpPr>
          <p:cNvPr id="29698" name="Title Placeholder 1"/>
          <p:cNvSpPr>
            <a:spLocks noGrp="1"/>
          </p:cNvSpPr>
          <p:nvPr>
            <p:ph type="ctrTitle"/>
          </p:nvPr>
        </p:nvSpPr>
        <p:spPr>
          <a:xfrm>
            <a:off x="142874" y="3992563"/>
            <a:ext cx="7820025" cy="676275"/>
          </a:xfrm>
        </p:spPr>
        <p:txBody>
          <a:bodyPr lIns="108000" tIns="36000" rIns="36000" bIns="36000"/>
          <a:lstStyle>
            <a:lvl1pPr>
              <a:defRPr smtClean="0">
                <a:solidFill>
                  <a:schemeClr val="bg1"/>
                </a:solidFill>
                <a:latin typeface="Tahoma" pitchFamily="34" charset="0"/>
              </a:defRPr>
            </a:lvl1pPr>
          </a:lstStyle>
          <a:p>
            <a:r>
              <a:rPr lang="nb-NO" smtClean="0"/>
              <a:t>Klikk for å redigere tittelstil</a:t>
            </a:r>
          </a:p>
        </p:txBody>
      </p:sp>
      <p:sp>
        <p:nvSpPr>
          <p:cNvPr id="29708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42875" y="4722813"/>
            <a:ext cx="7829550" cy="239712"/>
          </a:xfrm>
        </p:spPr>
        <p:txBody>
          <a:bodyPr lIns="108000" tIns="36000" rIns="36000" bIns="36000" anchor="ctr"/>
          <a:lstStyle>
            <a:lvl1pPr marL="0" indent="0">
              <a:buFont typeface="Wingdings" pitchFamily="2" charset="2"/>
              <a:buNone/>
              <a:defRPr sz="1200" smtClean="0">
                <a:latin typeface="Tahoma" pitchFamily="34" charset="0"/>
              </a:defRPr>
            </a:lvl1pPr>
          </a:lstStyle>
          <a:p>
            <a:r>
              <a:rPr lang="nb-NO" smtClean="0"/>
              <a:t>Klikk for å redigere undertittelstil i malen</a:t>
            </a:r>
          </a:p>
        </p:txBody>
      </p:sp>
      <p:sp>
        <p:nvSpPr>
          <p:cNvPr id="13" name="Rektangel 12"/>
          <p:cNvSpPr/>
          <p:nvPr userDrawn="1"/>
        </p:nvSpPr>
        <p:spPr>
          <a:xfrm rot="16200000">
            <a:off x="8591550" y="6343649"/>
            <a:ext cx="885826" cy="23812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700" dirty="0" smtClean="0"/>
              <a:t>Foto: Jo Michael</a:t>
            </a:r>
            <a:endParaRPr lang="nb-NO" sz="700" dirty="0"/>
          </a:p>
        </p:txBody>
      </p:sp>
      <p:pic>
        <p:nvPicPr>
          <p:cNvPr id="15" name="Bilde 14" descr="nhologo1innlandet_neg_CMYK.gif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3724" y="5155631"/>
            <a:ext cx="369570" cy="5715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hf hd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0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 descr="verden.jpg"/>
          <p:cNvPicPr>
            <a:picLocks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9526" y="-2027"/>
            <a:ext cx="9177794" cy="6858000"/>
          </a:xfrm>
          <a:prstGeom prst="rect">
            <a:avLst/>
          </a:prstGeom>
        </p:spPr>
      </p:pic>
      <p:pic>
        <p:nvPicPr>
          <p:cNvPr id="29704" name="Picture 6" descr="hviteStriper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5250" y="5003800"/>
            <a:ext cx="7920000" cy="115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76200" y="4722813"/>
            <a:ext cx="7920000" cy="239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b-NO">
              <a:solidFill>
                <a:srgbClr val="FFFFFF"/>
              </a:solidFill>
              <a:ea typeface="ＭＳ Ｐゴシック" pitchFamily="35" charset="-128"/>
            </a:endParaRPr>
          </a:p>
        </p:txBody>
      </p:sp>
      <p:sp>
        <p:nvSpPr>
          <p:cNvPr id="29707" name="Rectangle 11"/>
          <p:cNvSpPr>
            <a:spLocks noChangeArrowheads="1"/>
          </p:cNvSpPr>
          <p:nvPr/>
        </p:nvSpPr>
        <p:spPr bwMode="auto">
          <a:xfrm>
            <a:off x="76200" y="3951288"/>
            <a:ext cx="7920000" cy="717550"/>
          </a:xfrm>
          <a:prstGeom prst="rect">
            <a:avLst/>
          </a:prstGeom>
          <a:solidFill>
            <a:srgbClr val="002943">
              <a:alpha val="7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b-NO"/>
          </a:p>
        </p:txBody>
      </p:sp>
      <p:sp>
        <p:nvSpPr>
          <p:cNvPr id="29698" name="Title Placeholder 1"/>
          <p:cNvSpPr>
            <a:spLocks noGrp="1"/>
          </p:cNvSpPr>
          <p:nvPr>
            <p:ph type="ctrTitle"/>
          </p:nvPr>
        </p:nvSpPr>
        <p:spPr>
          <a:xfrm>
            <a:off x="142875" y="3992563"/>
            <a:ext cx="7791450" cy="676275"/>
          </a:xfrm>
        </p:spPr>
        <p:txBody>
          <a:bodyPr lIns="108000" tIns="36000" rIns="36000" bIns="36000"/>
          <a:lstStyle>
            <a:lvl1pPr>
              <a:defRPr smtClean="0">
                <a:solidFill>
                  <a:schemeClr val="bg1"/>
                </a:solidFill>
                <a:latin typeface="Tahoma" pitchFamily="34" charset="0"/>
              </a:defRPr>
            </a:lvl1pPr>
          </a:lstStyle>
          <a:p>
            <a:r>
              <a:rPr lang="nb-NO" smtClean="0"/>
              <a:t>Klikk for å redigere tittelstil</a:t>
            </a:r>
          </a:p>
        </p:txBody>
      </p:sp>
      <p:sp>
        <p:nvSpPr>
          <p:cNvPr id="29708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42875" y="4722813"/>
            <a:ext cx="7791450" cy="239712"/>
          </a:xfrm>
        </p:spPr>
        <p:txBody>
          <a:bodyPr lIns="108000" tIns="36000" rIns="36000" bIns="36000" anchor="ctr"/>
          <a:lstStyle>
            <a:lvl1pPr marL="0" indent="0">
              <a:buFont typeface="Wingdings" pitchFamily="2" charset="2"/>
              <a:buNone/>
              <a:defRPr sz="1200" smtClean="0">
                <a:latin typeface="Tahoma" pitchFamily="34" charset="0"/>
              </a:defRPr>
            </a:lvl1pPr>
          </a:lstStyle>
          <a:p>
            <a:r>
              <a:rPr lang="nb-NO" smtClean="0"/>
              <a:t>Klikk for å redigere undertittelstil i malen</a:t>
            </a:r>
          </a:p>
        </p:txBody>
      </p:sp>
      <p:sp>
        <p:nvSpPr>
          <p:cNvPr id="13" name="Rektangel 12"/>
          <p:cNvSpPr/>
          <p:nvPr userDrawn="1"/>
        </p:nvSpPr>
        <p:spPr>
          <a:xfrm rot="16200000">
            <a:off x="8610600" y="6343649"/>
            <a:ext cx="885826" cy="23812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700" dirty="0" smtClean="0"/>
              <a:t>Foto: Jo Michael</a:t>
            </a:r>
            <a:endParaRPr lang="nb-NO" sz="700" dirty="0"/>
          </a:p>
        </p:txBody>
      </p:sp>
      <p:pic>
        <p:nvPicPr>
          <p:cNvPr id="15" name="Bilde 14" descr="nhologo1innlandet_neg_CMYK.gif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49602" y="5172883"/>
            <a:ext cx="369570" cy="5715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hf hd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42950" y="274638"/>
            <a:ext cx="7943850" cy="1143000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742950" y="1600200"/>
            <a:ext cx="7943850" cy="4525963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6724650" y="6356350"/>
            <a:ext cx="1295400" cy="365125"/>
          </a:xfrm>
        </p:spPr>
        <p:txBody>
          <a:bodyPr/>
          <a:lstStyle>
            <a:lvl1pPr>
              <a:defRPr/>
            </a:lvl1pPr>
          </a:lstStyle>
          <a:p>
            <a:fld id="{091BBC64-CAE1-40B5-8CC3-E9460B0BE8CF}" type="datetime1">
              <a:rPr lang="nb-NO"/>
              <a:pPr/>
              <a:t>09.12.2014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742950" y="6356350"/>
            <a:ext cx="42291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[Presentasjonsheading]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fld id="{6A94A588-5B2D-41D7-ACE9-4782F60A0AA9}" type="slidenum">
              <a:rPr lang="nb-NO"/>
              <a:pPr/>
              <a:t>‹#›</a:t>
            </a:fld>
            <a:endParaRPr lang="nb-NO"/>
          </a:p>
        </p:txBody>
      </p:sp>
    </p:spTree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A3735-4667-4919-BC16-6266ABCB27E4}" type="datetimeFigureOut">
              <a:rPr lang="nb-NO" smtClean="0"/>
              <a:pPr/>
              <a:t>09.12.2014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F336C-38CF-4CF9-9BC6-7F37C8D25F65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A3735-4667-4919-BC16-6266ABCB27E4}" type="datetimeFigureOut">
              <a:rPr lang="nb-NO" smtClean="0"/>
              <a:pPr/>
              <a:t>09.12.2014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F336C-38CF-4CF9-9BC6-7F37C8D25F65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6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4" name="Picture 6" descr="hviteStriper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5013325"/>
            <a:ext cx="7920000" cy="115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76200" y="4722813"/>
            <a:ext cx="7920000" cy="239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b-NO">
              <a:solidFill>
                <a:srgbClr val="FFFFFF"/>
              </a:solidFill>
              <a:ea typeface="ＭＳ Ｐゴシック" pitchFamily="35" charset="-128"/>
            </a:endParaRPr>
          </a:p>
        </p:txBody>
      </p:sp>
      <p:sp>
        <p:nvSpPr>
          <p:cNvPr id="29707" name="Rectangle 11"/>
          <p:cNvSpPr>
            <a:spLocks noChangeArrowheads="1"/>
          </p:cNvSpPr>
          <p:nvPr/>
        </p:nvSpPr>
        <p:spPr bwMode="auto">
          <a:xfrm>
            <a:off x="76200" y="3951288"/>
            <a:ext cx="7920000" cy="717550"/>
          </a:xfrm>
          <a:prstGeom prst="rect">
            <a:avLst/>
          </a:prstGeom>
          <a:solidFill>
            <a:srgbClr val="002943">
              <a:alpha val="7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b-NO"/>
          </a:p>
        </p:txBody>
      </p:sp>
      <p:sp>
        <p:nvSpPr>
          <p:cNvPr id="29698" name="Title Placeholder 1"/>
          <p:cNvSpPr>
            <a:spLocks noGrp="1"/>
          </p:cNvSpPr>
          <p:nvPr>
            <p:ph type="ctrTitle"/>
          </p:nvPr>
        </p:nvSpPr>
        <p:spPr>
          <a:xfrm>
            <a:off x="142874" y="3992563"/>
            <a:ext cx="7800975" cy="676275"/>
          </a:xfrm>
        </p:spPr>
        <p:txBody>
          <a:bodyPr lIns="108000" tIns="36000" rIns="36000" bIns="36000"/>
          <a:lstStyle>
            <a:lvl1pPr>
              <a:defRPr smtClean="0">
                <a:solidFill>
                  <a:schemeClr val="bg1"/>
                </a:solidFill>
                <a:latin typeface="Tahoma" pitchFamily="34" charset="0"/>
              </a:defRPr>
            </a:lvl1pPr>
          </a:lstStyle>
          <a:p>
            <a:r>
              <a:rPr lang="nb-NO" smtClean="0"/>
              <a:t>Klikk for å redigere tittelstil</a:t>
            </a:r>
          </a:p>
        </p:txBody>
      </p:sp>
      <p:sp>
        <p:nvSpPr>
          <p:cNvPr id="29708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42875" y="4722813"/>
            <a:ext cx="7810500" cy="239712"/>
          </a:xfrm>
        </p:spPr>
        <p:txBody>
          <a:bodyPr lIns="108000" tIns="36000" rIns="36000" bIns="36000" anchor="ctr"/>
          <a:lstStyle>
            <a:lvl1pPr marL="0" indent="0">
              <a:buFont typeface="Wingdings" pitchFamily="2" charset="2"/>
              <a:buNone/>
              <a:defRPr sz="1200" smtClean="0">
                <a:latin typeface="Tahoma" pitchFamily="34" charset="0"/>
              </a:defRPr>
            </a:lvl1pPr>
          </a:lstStyle>
          <a:p>
            <a:r>
              <a:rPr lang="nb-NO" smtClean="0"/>
              <a:t>Klikk for å redigere undertittelstil i malen</a:t>
            </a:r>
          </a:p>
        </p:txBody>
      </p:sp>
      <p:pic>
        <p:nvPicPr>
          <p:cNvPr id="10" name="Bilde 9" descr="nhologo1innlandet_neg_CMYK.gif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0976" y="5172883"/>
            <a:ext cx="369570" cy="5715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hf hdr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A3735-4667-4919-BC16-6266ABCB27E4}" type="datetimeFigureOut">
              <a:rPr lang="nb-NO" smtClean="0"/>
              <a:pPr/>
              <a:t>09.12.2014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F336C-38CF-4CF9-9BC6-7F37C8D25F65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A3735-4667-4919-BC16-6266ABCB27E4}" type="datetimeFigureOut">
              <a:rPr lang="nb-NO" smtClean="0"/>
              <a:pPr/>
              <a:t>09.12.2014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F336C-38CF-4CF9-9BC6-7F37C8D25F65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A3735-4667-4919-BC16-6266ABCB27E4}" type="datetimeFigureOut">
              <a:rPr lang="nb-NO" smtClean="0"/>
              <a:pPr/>
              <a:t>09.12.2014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F336C-38CF-4CF9-9BC6-7F37C8D25F65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A3735-4667-4919-BC16-6266ABCB27E4}" type="datetimeFigureOut">
              <a:rPr lang="nb-NO" smtClean="0"/>
              <a:pPr/>
              <a:t>09.12.2014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F336C-38CF-4CF9-9BC6-7F37C8D25F65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A3735-4667-4919-BC16-6266ABCB27E4}" type="datetimeFigureOut">
              <a:rPr lang="nb-NO" smtClean="0"/>
              <a:pPr/>
              <a:t>09.12.2014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F336C-38CF-4CF9-9BC6-7F37C8D25F65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A3735-4667-4919-BC16-6266ABCB27E4}" type="datetimeFigureOut">
              <a:rPr lang="nb-NO" smtClean="0"/>
              <a:pPr/>
              <a:t>09.12.2014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F336C-38CF-4CF9-9BC6-7F37C8D25F65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smtClean="0"/>
              <a:t>Klikk ikonet for å legge til et bilde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A3735-4667-4919-BC16-6266ABCB27E4}" type="datetimeFigureOut">
              <a:rPr lang="nb-NO" smtClean="0"/>
              <a:pPr/>
              <a:t>09.12.2014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F336C-38CF-4CF9-9BC6-7F37C8D25F65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A3735-4667-4919-BC16-6266ABCB27E4}" type="datetimeFigureOut">
              <a:rPr lang="nb-NO" smtClean="0"/>
              <a:pPr/>
              <a:t>09.12.2014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F336C-38CF-4CF9-9BC6-7F37C8D25F65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A3735-4667-4919-BC16-6266ABCB27E4}" type="datetimeFigureOut">
              <a:rPr lang="nb-NO" smtClean="0"/>
              <a:pPr/>
              <a:t>09.12.2014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F336C-38CF-4CF9-9BC6-7F37C8D25F65}" type="slidenum">
              <a:rPr lang="nb-NO" smtClean="0"/>
              <a:pPr/>
              <a:t>‹#›</a:t>
            </a:fld>
            <a:endParaRPr lang="nb-NO"/>
          </a:p>
        </p:txBody>
      </p:sp>
    </p:spTree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tel, innhold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762000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85800" y="1295400"/>
            <a:ext cx="3810000" cy="4800600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648200" y="1295400"/>
            <a:ext cx="3810000" cy="4800600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11EB9CFF-BEDC-4584-9D5C-81B8D24484BC}" type="slidenum">
              <a:rPr lang="nb-NO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44648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 descr="kompass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2438"/>
            <a:ext cx="9148665" cy="6850800"/>
          </a:xfrm>
          <a:prstGeom prst="rect">
            <a:avLst/>
          </a:prstGeom>
        </p:spPr>
      </p:pic>
      <p:pic>
        <p:nvPicPr>
          <p:cNvPr id="29704" name="Picture 6" descr="hviteStriper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5013325"/>
            <a:ext cx="7920000" cy="115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76200" y="4722813"/>
            <a:ext cx="7920000" cy="239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b-NO">
              <a:solidFill>
                <a:srgbClr val="FFFFFF"/>
              </a:solidFill>
              <a:ea typeface="ＭＳ Ｐゴシック" pitchFamily="35" charset="-128"/>
            </a:endParaRPr>
          </a:p>
        </p:txBody>
      </p:sp>
      <p:sp>
        <p:nvSpPr>
          <p:cNvPr id="29707" name="Rectangle 11"/>
          <p:cNvSpPr>
            <a:spLocks noChangeArrowheads="1"/>
          </p:cNvSpPr>
          <p:nvPr/>
        </p:nvSpPr>
        <p:spPr bwMode="auto">
          <a:xfrm>
            <a:off x="76200" y="3951288"/>
            <a:ext cx="7920000" cy="717550"/>
          </a:xfrm>
          <a:prstGeom prst="rect">
            <a:avLst/>
          </a:prstGeom>
          <a:solidFill>
            <a:srgbClr val="002943">
              <a:alpha val="7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b-NO"/>
          </a:p>
        </p:txBody>
      </p:sp>
      <p:sp>
        <p:nvSpPr>
          <p:cNvPr id="29698" name="Title Placeholder 1"/>
          <p:cNvSpPr>
            <a:spLocks noGrp="1"/>
          </p:cNvSpPr>
          <p:nvPr>
            <p:ph type="ctrTitle"/>
          </p:nvPr>
        </p:nvSpPr>
        <p:spPr>
          <a:xfrm>
            <a:off x="142874" y="3992563"/>
            <a:ext cx="7800975" cy="676275"/>
          </a:xfrm>
        </p:spPr>
        <p:txBody>
          <a:bodyPr lIns="108000" tIns="36000" rIns="36000" bIns="36000"/>
          <a:lstStyle>
            <a:lvl1pPr>
              <a:defRPr smtClean="0">
                <a:solidFill>
                  <a:schemeClr val="bg1"/>
                </a:solidFill>
                <a:latin typeface="Tahoma" pitchFamily="34" charset="0"/>
              </a:defRPr>
            </a:lvl1pPr>
          </a:lstStyle>
          <a:p>
            <a:r>
              <a:rPr lang="nb-NO" smtClean="0"/>
              <a:t>Klikk for å redigere tittelstil</a:t>
            </a:r>
          </a:p>
        </p:txBody>
      </p:sp>
      <p:sp>
        <p:nvSpPr>
          <p:cNvPr id="29708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42875" y="4722813"/>
            <a:ext cx="7810500" cy="239712"/>
          </a:xfrm>
        </p:spPr>
        <p:txBody>
          <a:bodyPr lIns="108000" tIns="36000" rIns="36000" bIns="36000" anchor="ctr"/>
          <a:lstStyle>
            <a:lvl1pPr marL="0" indent="0">
              <a:buFont typeface="Wingdings" pitchFamily="2" charset="2"/>
              <a:buNone/>
              <a:defRPr sz="1200" smtClean="0">
                <a:latin typeface="Tahoma" pitchFamily="34" charset="0"/>
              </a:defRPr>
            </a:lvl1pPr>
          </a:lstStyle>
          <a:p>
            <a:r>
              <a:rPr lang="nb-NO" smtClean="0"/>
              <a:t>Klikk for å redigere undertittelstil i malen</a:t>
            </a:r>
          </a:p>
        </p:txBody>
      </p:sp>
      <p:sp>
        <p:nvSpPr>
          <p:cNvPr id="9" name="Rektangel 8"/>
          <p:cNvSpPr/>
          <p:nvPr userDrawn="1"/>
        </p:nvSpPr>
        <p:spPr>
          <a:xfrm rot="16200000">
            <a:off x="8601075" y="6296024"/>
            <a:ext cx="885826" cy="23812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700" dirty="0" smtClean="0"/>
              <a:t>Foto: Jo Michael</a:t>
            </a:r>
            <a:endParaRPr lang="nb-NO" sz="700" dirty="0"/>
          </a:p>
        </p:txBody>
      </p:sp>
      <p:pic>
        <p:nvPicPr>
          <p:cNvPr id="14" name="Bilde 13" descr="nhologo1innlandet_neg_CMYK.gif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32350" y="5198761"/>
            <a:ext cx="369570" cy="5715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hf hdr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4" name="Picture 6" descr="hviteStriper2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5013325"/>
            <a:ext cx="7920000" cy="115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76200" y="4722813"/>
            <a:ext cx="7920000" cy="239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b-NO">
              <a:solidFill>
                <a:srgbClr val="FFFFFF"/>
              </a:solidFill>
              <a:ea typeface="ＭＳ Ｐゴシック" pitchFamily="35" charset="-128"/>
            </a:endParaRPr>
          </a:p>
        </p:txBody>
      </p:sp>
      <p:sp>
        <p:nvSpPr>
          <p:cNvPr id="29707" name="Rectangle 11"/>
          <p:cNvSpPr>
            <a:spLocks noChangeArrowheads="1"/>
          </p:cNvSpPr>
          <p:nvPr/>
        </p:nvSpPr>
        <p:spPr bwMode="auto">
          <a:xfrm>
            <a:off x="76200" y="3951288"/>
            <a:ext cx="7920000" cy="717550"/>
          </a:xfrm>
          <a:prstGeom prst="rect">
            <a:avLst/>
          </a:prstGeom>
          <a:solidFill>
            <a:srgbClr val="002943">
              <a:alpha val="7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b-NO">
              <a:solidFill>
                <a:srgbClr val="000000"/>
              </a:solidFill>
            </a:endParaRPr>
          </a:p>
        </p:txBody>
      </p:sp>
      <p:sp>
        <p:nvSpPr>
          <p:cNvPr id="29698" name="Title Placeholder 1"/>
          <p:cNvSpPr>
            <a:spLocks noGrp="1"/>
          </p:cNvSpPr>
          <p:nvPr>
            <p:ph type="ctrTitle"/>
          </p:nvPr>
        </p:nvSpPr>
        <p:spPr>
          <a:xfrm>
            <a:off x="142874" y="3992563"/>
            <a:ext cx="7820025" cy="676275"/>
          </a:xfrm>
        </p:spPr>
        <p:txBody>
          <a:bodyPr lIns="108000" tIns="36000" rIns="36000" bIns="36000"/>
          <a:lstStyle>
            <a:lvl1pPr>
              <a:defRPr smtClean="0">
                <a:solidFill>
                  <a:schemeClr val="bg1"/>
                </a:solidFill>
                <a:latin typeface="Tahoma" pitchFamily="34" charset="0"/>
              </a:defRPr>
            </a:lvl1pPr>
          </a:lstStyle>
          <a:p>
            <a:r>
              <a:rPr lang="nb-NO" smtClean="0"/>
              <a:t>Klikk for å redigere tittelstil</a:t>
            </a:r>
          </a:p>
        </p:txBody>
      </p:sp>
      <p:sp>
        <p:nvSpPr>
          <p:cNvPr id="29708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42875" y="4722813"/>
            <a:ext cx="7810500" cy="239712"/>
          </a:xfrm>
        </p:spPr>
        <p:txBody>
          <a:bodyPr lIns="108000" tIns="36000" rIns="36000" bIns="36000" anchor="ctr"/>
          <a:lstStyle>
            <a:lvl1pPr marL="0" indent="0">
              <a:buFont typeface="Wingdings" pitchFamily="2" charset="2"/>
              <a:buNone/>
              <a:defRPr sz="1200" smtClean="0">
                <a:latin typeface="Tahoma" pitchFamily="34" charset="0"/>
              </a:defRPr>
            </a:lvl1pPr>
          </a:lstStyle>
          <a:p>
            <a:r>
              <a:rPr lang="nb-NO" smtClean="0"/>
              <a:t>Klikk for å redigere undertittelstil i malen</a:t>
            </a:r>
          </a:p>
        </p:txBody>
      </p:sp>
      <p:pic>
        <p:nvPicPr>
          <p:cNvPr id="29709" name="Picture 8" descr="nhologo1_neg_RGB.pn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88" y="5213350"/>
            <a:ext cx="396875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1733294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  <p:hf hdr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Placeholder 1"/>
          <p:cNvSpPr>
            <a:spLocks noGrp="1"/>
          </p:cNvSpPr>
          <p:nvPr>
            <p:ph type="ctrTitle"/>
          </p:nvPr>
        </p:nvSpPr>
        <p:spPr>
          <a:xfrm>
            <a:off x="4329114" y="1028699"/>
            <a:ext cx="4157662" cy="2771775"/>
          </a:xfrm>
        </p:spPr>
        <p:txBody>
          <a:bodyPr lIns="108000" tIns="36000" rIns="36000" bIns="36000"/>
          <a:lstStyle>
            <a:lvl1pPr>
              <a:defRPr smtClean="0">
                <a:solidFill>
                  <a:sysClr val="windowText" lastClr="000000"/>
                </a:solidFill>
                <a:latin typeface="Tahoma" pitchFamily="34" charset="0"/>
              </a:defRPr>
            </a:lvl1pPr>
          </a:lstStyle>
          <a:p>
            <a:r>
              <a:rPr lang="nb-NO" dirty="0" smtClean="0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2687819801"/>
      </p:ext>
    </p:extLst>
  </p:cSld>
  <p:clrMapOvr>
    <a:masterClrMapping/>
  </p:clrMapOvr>
  <p:transition>
    <p:fade/>
  </p:transition>
  <p:hf hdr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7" name="Rectangle 11"/>
          <p:cNvSpPr>
            <a:spLocks noChangeArrowheads="1"/>
          </p:cNvSpPr>
          <p:nvPr/>
        </p:nvSpPr>
        <p:spPr bwMode="auto">
          <a:xfrm>
            <a:off x="4200525" y="1028699"/>
            <a:ext cx="4481512" cy="2843213"/>
          </a:xfrm>
          <a:prstGeom prst="rect">
            <a:avLst/>
          </a:prstGeom>
          <a:solidFill>
            <a:srgbClr val="002943">
              <a:alpha val="65098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b-NO">
              <a:solidFill>
                <a:srgbClr val="002943"/>
              </a:solidFill>
            </a:endParaRPr>
          </a:p>
        </p:txBody>
      </p:sp>
      <p:sp>
        <p:nvSpPr>
          <p:cNvPr id="29698" name="Title Placeholder 1"/>
          <p:cNvSpPr>
            <a:spLocks noGrp="1"/>
          </p:cNvSpPr>
          <p:nvPr>
            <p:ph type="ctrTitle"/>
          </p:nvPr>
        </p:nvSpPr>
        <p:spPr>
          <a:xfrm>
            <a:off x="4329114" y="1028699"/>
            <a:ext cx="4157662" cy="2771775"/>
          </a:xfrm>
        </p:spPr>
        <p:txBody>
          <a:bodyPr lIns="108000" tIns="36000" rIns="36000" bIns="36000"/>
          <a:lstStyle>
            <a:lvl1pPr>
              <a:defRPr smtClean="0">
                <a:solidFill>
                  <a:schemeClr val="bg1"/>
                </a:solidFill>
                <a:latin typeface="Tahoma" pitchFamily="34" charset="0"/>
              </a:defRPr>
            </a:lvl1pPr>
          </a:lstStyle>
          <a:p>
            <a:r>
              <a:rPr lang="nb-NO" dirty="0" smtClean="0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1781672290"/>
      </p:ext>
    </p:extLst>
  </p:cSld>
  <p:clrMapOvr>
    <a:masterClrMapping/>
  </p:clrMapOvr>
  <p:transition>
    <p:fade/>
  </p:transition>
  <p:hf hdr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0322419"/>
      </p:ext>
    </p:extLst>
  </p:cSld>
  <p:clrMapOvr>
    <a:masterClrMapping/>
  </p:clrMapOvr>
  <p:transition>
    <p:fade/>
  </p:transition>
  <p:hf hdr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Placeholder 1"/>
          <p:cNvSpPr>
            <a:spLocks noGrp="1"/>
          </p:cNvSpPr>
          <p:nvPr>
            <p:ph type="ctrTitle"/>
          </p:nvPr>
        </p:nvSpPr>
        <p:spPr>
          <a:xfrm>
            <a:off x="852488" y="1028699"/>
            <a:ext cx="4157662" cy="2771775"/>
          </a:xfrm>
        </p:spPr>
        <p:txBody>
          <a:bodyPr lIns="108000" tIns="36000" rIns="36000" bIns="36000"/>
          <a:lstStyle>
            <a:lvl1pPr>
              <a:defRPr smtClean="0">
                <a:solidFill>
                  <a:sysClr val="windowText" lastClr="000000"/>
                </a:solidFill>
                <a:latin typeface="Tahoma" pitchFamily="34" charset="0"/>
              </a:defRPr>
            </a:lvl1pPr>
          </a:lstStyle>
          <a:p>
            <a:r>
              <a:rPr lang="nb-NO" dirty="0" smtClean="0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161166967"/>
      </p:ext>
    </p:extLst>
  </p:cSld>
  <p:clrMapOvr>
    <a:masterClrMapping/>
  </p:clrMapOvr>
  <p:transition>
    <p:fade/>
  </p:transition>
  <p:hf hdr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7" name="Rectangle 11"/>
          <p:cNvSpPr>
            <a:spLocks noChangeArrowheads="1"/>
          </p:cNvSpPr>
          <p:nvPr/>
        </p:nvSpPr>
        <p:spPr bwMode="auto">
          <a:xfrm>
            <a:off x="852488" y="1028700"/>
            <a:ext cx="4481512" cy="2843213"/>
          </a:xfrm>
          <a:prstGeom prst="rect">
            <a:avLst/>
          </a:prstGeom>
          <a:solidFill>
            <a:srgbClr val="002943">
              <a:alpha val="65098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b-NO">
              <a:solidFill>
                <a:srgbClr val="002943"/>
              </a:solidFill>
            </a:endParaRPr>
          </a:p>
        </p:txBody>
      </p:sp>
      <p:sp>
        <p:nvSpPr>
          <p:cNvPr id="29698" name="Title Placeholder 1"/>
          <p:cNvSpPr>
            <a:spLocks noGrp="1"/>
          </p:cNvSpPr>
          <p:nvPr>
            <p:ph type="ctrTitle"/>
          </p:nvPr>
        </p:nvSpPr>
        <p:spPr>
          <a:xfrm>
            <a:off x="981077" y="1028700"/>
            <a:ext cx="4157662" cy="2771775"/>
          </a:xfrm>
        </p:spPr>
        <p:txBody>
          <a:bodyPr lIns="108000" tIns="36000" rIns="36000" bIns="36000"/>
          <a:lstStyle>
            <a:lvl1pPr>
              <a:defRPr smtClean="0">
                <a:solidFill>
                  <a:schemeClr val="bg1"/>
                </a:solidFill>
                <a:latin typeface="Tahoma" pitchFamily="34" charset="0"/>
              </a:defRPr>
            </a:lvl1pPr>
          </a:lstStyle>
          <a:p>
            <a:r>
              <a:rPr lang="nb-NO" dirty="0" smtClean="0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524852858"/>
      </p:ext>
    </p:extLst>
  </p:cSld>
  <p:clrMapOvr>
    <a:masterClrMapping/>
  </p:clrMapOvr>
  <p:transition>
    <p:fade/>
  </p:transition>
  <p:hf hdr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 descr="kompass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>
          <a:xfrm>
            <a:off x="0" y="2438"/>
            <a:ext cx="9148665" cy="6850800"/>
          </a:xfrm>
          <a:prstGeom prst="rect">
            <a:avLst/>
          </a:prstGeom>
        </p:spPr>
      </p:pic>
      <p:pic>
        <p:nvPicPr>
          <p:cNvPr id="29704" name="Picture 6" descr="hviteStriper2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5013325"/>
            <a:ext cx="7920000" cy="115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76200" y="4722813"/>
            <a:ext cx="7920000" cy="239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b-NO">
              <a:solidFill>
                <a:srgbClr val="FFFFFF"/>
              </a:solidFill>
              <a:ea typeface="ＭＳ Ｐゴシック" pitchFamily="35" charset="-128"/>
            </a:endParaRPr>
          </a:p>
        </p:txBody>
      </p:sp>
      <p:sp>
        <p:nvSpPr>
          <p:cNvPr id="29707" name="Rectangle 11"/>
          <p:cNvSpPr>
            <a:spLocks noChangeArrowheads="1"/>
          </p:cNvSpPr>
          <p:nvPr/>
        </p:nvSpPr>
        <p:spPr bwMode="auto">
          <a:xfrm>
            <a:off x="76200" y="3951288"/>
            <a:ext cx="7920000" cy="717550"/>
          </a:xfrm>
          <a:prstGeom prst="rect">
            <a:avLst/>
          </a:prstGeom>
          <a:solidFill>
            <a:srgbClr val="002943">
              <a:alpha val="7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b-NO">
              <a:solidFill>
                <a:srgbClr val="000000"/>
              </a:solidFill>
            </a:endParaRPr>
          </a:p>
        </p:txBody>
      </p:sp>
      <p:sp>
        <p:nvSpPr>
          <p:cNvPr id="29698" name="Title Placeholder 1"/>
          <p:cNvSpPr>
            <a:spLocks noGrp="1"/>
          </p:cNvSpPr>
          <p:nvPr>
            <p:ph type="ctrTitle"/>
          </p:nvPr>
        </p:nvSpPr>
        <p:spPr>
          <a:xfrm>
            <a:off x="142874" y="3992563"/>
            <a:ext cx="7800975" cy="676275"/>
          </a:xfrm>
        </p:spPr>
        <p:txBody>
          <a:bodyPr lIns="108000" tIns="36000" rIns="36000" bIns="36000"/>
          <a:lstStyle>
            <a:lvl1pPr>
              <a:defRPr smtClean="0">
                <a:solidFill>
                  <a:schemeClr val="bg1"/>
                </a:solidFill>
                <a:latin typeface="Tahoma" pitchFamily="34" charset="0"/>
              </a:defRPr>
            </a:lvl1pPr>
          </a:lstStyle>
          <a:p>
            <a:r>
              <a:rPr lang="nb-NO" smtClean="0"/>
              <a:t>Klikk for å redigere tittelstil</a:t>
            </a:r>
          </a:p>
        </p:txBody>
      </p:sp>
      <p:sp>
        <p:nvSpPr>
          <p:cNvPr id="29708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42875" y="4722813"/>
            <a:ext cx="7810500" cy="239712"/>
          </a:xfrm>
        </p:spPr>
        <p:txBody>
          <a:bodyPr lIns="108000" tIns="36000" rIns="36000" bIns="36000" anchor="ctr"/>
          <a:lstStyle>
            <a:lvl1pPr marL="0" indent="0">
              <a:buFont typeface="Wingdings" pitchFamily="2" charset="2"/>
              <a:buNone/>
              <a:defRPr sz="1200" smtClean="0">
                <a:latin typeface="Tahoma" pitchFamily="34" charset="0"/>
              </a:defRPr>
            </a:lvl1pPr>
          </a:lstStyle>
          <a:p>
            <a:r>
              <a:rPr lang="nb-NO" smtClean="0"/>
              <a:t>Klikk for å redigere undertittelstil i malen</a:t>
            </a:r>
          </a:p>
        </p:txBody>
      </p:sp>
      <p:pic>
        <p:nvPicPr>
          <p:cNvPr id="29709" name="Picture 8" descr="nhologo1_neg_RGB.pn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88" y="5213350"/>
            <a:ext cx="396875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ktangel 8"/>
          <p:cNvSpPr/>
          <p:nvPr userDrawn="1"/>
        </p:nvSpPr>
        <p:spPr>
          <a:xfrm rot="16200000">
            <a:off x="8601075" y="6296024"/>
            <a:ext cx="885826" cy="23812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700" dirty="0">
                <a:solidFill>
                  <a:srgbClr val="FFFFFF"/>
                </a:solidFill>
              </a:rPr>
              <a:t>Foto: Jo Michael</a:t>
            </a:r>
          </a:p>
        </p:txBody>
      </p:sp>
    </p:spTree>
    <p:extLst>
      <p:ext uri="{BB962C8B-B14F-4D97-AF65-F5344CB8AC3E}">
        <p14:creationId xmlns:p14="http://schemas.microsoft.com/office/powerpoint/2010/main" val="3125539644"/>
      </p:ext>
    </p:extLst>
  </p:cSld>
  <p:clrMapOvr>
    <a:masterClrMapping/>
  </p:clrMapOvr>
  <p:transition>
    <p:fade/>
  </p:transition>
  <p:hf hdr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e 12" descr="blyant.jpg"/>
          <p:cNvPicPr>
            <a:picLocks noChangeAspect="1"/>
          </p:cNvPicPr>
          <p:nvPr userDrawn="1"/>
        </p:nvPicPr>
        <p:blipFill>
          <a:blip r:embed="rId2" cstate="print"/>
          <a:srcRect t="-145" b="-131"/>
          <a:stretch>
            <a:fillRect/>
          </a:stretch>
        </p:blipFill>
        <p:spPr>
          <a:xfrm>
            <a:off x="0" y="-9526"/>
            <a:ext cx="9241616" cy="6912000"/>
          </a:xfrm>
          <a:prstGeom prst="rect">
            <a:avLst/>
          </a:prstGeom>
        </p:spPr>
      </p:pic>
      <p:pic>
        <p:nvPicPr>
          <p:cNvPr id="29704" name="Picture 6" descr="hviteStriper2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5013325"/>
            <a:ext cx="7920000" cy="115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76200" y="4722813"/>
            <a:ext cx="7920000" cy="239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b-NO">
              <a:solidFill>
                <a:srgbClr val="FFFFFF"/>
              </a:solidFill>
              <a:ea typeface="ＭＳ Ｐゴシック" pitchFamily="35" charset="-128"/>
            </a:endParaRPr>
          </a:p>
        </p:txBody>
      </p:sp>
      <p:sp>
        <p:nvSpPr>
          <p:cNvPr id="29707" name="Rectangle 11"/>
          <p:cNvSpPr>
            <a:spLocks noChangeArrowheads="1"/>
          </p:cNvSpPr>
          <p:nvPr/>
        </p:nvSpPr>
        <p:spPr bwMode="auto">
          <a:xfrm>
            <a:off x="76200" y="3951288"/>
            <a:ext cx="7920000" cy="717550"/>
          </a:xfrm>
          <a:prstGeom prst="rect">
            <a:avLst/>
          </a:prstGeom>
          <a:solidFill>
            <a:srgbClr val="002943">
              <a:alpha val="7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b-NO">
              <a:solidFill>
                <a:srgbClr val="000000"/>
              </a:solidFill>
            </a:endParaRPr>
          </a:p>
        </p:txBody>
      </p:sp>
      <p:sp>
        <p:nvSpPr>
          <p:cNvPr id="29698" name="Title Placeholder 1"/>
          <p:cNvSpPr>
            <a:spLocks noGrp="1"/>
          </p:cNvSpPr>
          <p:nvPr>
            <p:ph type="ctrTitle"/>
          </p:nvPr>
        </p:nvSpPr>
        <p:spPr>
          <a:xfrm>
            <a:off x="142875" y="3992563"/>
            <a:ext cx="7810500" cy="676275"/>
          </a:xfrm>
        </p:spPr>
        <p:txBody>
          <a:bodyPr lIns="108000" tIns="36000" rIns="36000" bIns="36000"/>
          <a:lstStyle>
            <a:lvl1pPr>
              <a:defRPr smtClean="0">
                <a:solidFill>
                  <a:schemeClr val="bg1"/>
                </a:solidFill>
                <a:latin typeface="Tahoma" pitchFamily="34" charset="0"/>
              </a:defRPr>
            </a:lvl1pPr>
          </a:lstStyle>
          <a:p>
            <a:r>
              <a:rPr lang="nb-NO" smtClean="0"/>
              <a:t>Klikk for å redigere tittelstil</a:t>
            </a:r>
          </a:p>
        </p:txBody>
      </p:sp>
      <p:sp>
        <p:nvSpPr>
          <p:cNvPr id="29708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42875" y="4722813"/>
            <a:ext cx="7800975" cy="239712"/>
          </a:xfrm>
        </p:spPr>
        <p:txBody>
          <a:bodyPr lIns="108000" tIns="36000" rIns="36000" bIns="36000" anchor="ctr"/>
          <a:lstStyle>
            <a:lvl1pPr marL="0" indent="0">
              <a:buFont typeface="Wingdings" pitchFamily="2" charset="2"/>
              <a:buNone/>
              <a:defRPr sz="1200" smtClean="0">
                <a:latin typeface="Tahoma" pitchFamily="34" charset="0"/>
              </a:defRPr>
            </a:lvl1pPr>
          </a:lstStyle>
          <a:p>
            <a:r>
              <a:rPr lang="nb-NO" smtClean="0"/>
              <a:t>Klikk for å redigere undertittelstil i malen</a:t>
            </a:r>
          </a:p>
        </p:txBody>
      </p:sp>
      <p:pic>
        <p:nvPicPr>
          <p:cNvPr id="29709" name="Picture 8" descr="nhologo1_neg_RGB.pn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88" y="5213350"/>
            <a:ext cx="396875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ktangel 14"/>
          <p:cNvSpPr/>
          <p:nvPr userDrawn="1"/>
        </p:nvSpPr>
        <p:spPr>
          <a:xfrm rot="16200000">
            <a:off x="8667750" y="6334124"/>
            <a:ext cx="885826" cy="23812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700" dirty="0">
                <a:solidFill>
                  <a:srgbClr val="FFFFFF"/>
                </a:solidFill>
              </a:rPr>
              <a:t>Foto: Jo Michael</a:t>
            </a:r>
          </a:p>
        </p:txBody>
      </p:sp>
    </p:spTree>
    <p:extLst>
      <p:ext uri="{BB962C8B-B14F-4D97-AF65-F5344CB8AC3E}">
        <p14:creationId xmlns:p14="http://schemas.microsoft.com/office/powerpoint/2010/main" val="2729874033"/>
      </p:ext>
    </p:extLst>
  </p:cSld>
  <p:clrMapOvr>
    <a:masterClrMapping/>
  </p:clrMapOvr>
  <p:transition>
    <p:fade/>
  </p:transition>
  <p:hf hdr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 descr="kuleramme.jpg"/>
          <p:cNvPicPr>
            <a:picLocks/>
          </p:cNvPicPr>
          <p:nvPr userDrawn="1"/>
        </p:nvPicPr>
        <p:blipFill>
          <a:blip r:embed="rId2" cstate="print"/>
          <a:srcRect l="1132" r="-70"/>
          <a:stretch>
            <a:fillRect/>
          </a:stretch>
        </p:blipFill>
        <p:spPr>
          <a:xfrm>
            <a:off x="0" y="3489"/>
            <a:ext cx="9153525" cy="6850800"/>
          </a:xfrm>
          <a:prstGeom prst="rect">
            <a:avLst/>
          </a:prstGeom>
        </p:spPr>
      </p:pic>
      <p:pic>
        <p:nvPicPr>
          <p:cNvPr id="29704" name="Picture 6" descr="hviteStriper2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5013324"/>
            <a:ext cx="7920000" cy="115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76200" y="4722813"/>
            <a:ext cx="7920000" cy="239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b-NO">
              <a:solidFill>
                <a:srgbClr val="FFFFFF"/>
              </a:solidFill>
              <a:ea typeface="ＭＳ Ｐゴシック" pitchFamily="35" charset="-128"/>
            </a:endParaRPr>
          </a:p>
        </p:txBody>
      </p:sp>
      <p:sp>
        <p:nvSpPr>
          <p:cNvPr id="29707" name="Rectangle 11"/>
          <p:cNvSpPr>
            <a:spLocks noChangeArrowheads="1"/>
          </p:cNvSpPr>
          <p:nvPr/>
        </p:nvSpPr>
        <p:spPr bwMode="auto">
          <a:xfrm>
            <a:off x="76200" y="3951288"/>
            <a:ext cx="7920000" cy="717550"/>
          </a:xfrm>
          <a:prstGeom prst="rect">
            <a:avLst/>
          </a:prstGeom>
          <a:solidFill>
            <a:srgbClr val="002943">
              <a:alpha val="7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b-NO">
              <a:solidFill>
                <a:srgbClr val="000000"/>
              </a:solidFill>
            </a:endParaRPr>
          </a:p>
        </p:txBody>
      </p:sp>
      <p:sp>
        <p:nvSpPr>
          <p:cNvPr id="29698" name="Title Placeholder 1"/>
          <p:cNvSpPr>
            <a:spLocks noGrp="1"/>
          </p:cNvSpPr>
          <p:nvPr>
            <p:ph type="ctrTitle"/>
          </p:nvPr>
        </p:nvSpPr>
        <p:spPr>
          <a:xfrm>
            <a:off x="142874" y="3992563"/>
            <a:ext cx="7800975" cy="676275"/>
          </a:xfrm>
        </p:spPr>
        <p:txBody>
          <a:bodyPr lIns="108000" tIns="36000" rIns="36000" bIns="36000"/>
          <a:lstStyle>
            <a:lvl1pPr>
              <a:defRPr smtClean="0">
                <a:solidFill>
                  <a:schemeClr val="bg1"/>
                </a:solidFill>
                <a:latin typeface="Tahoma" pitchFamily="34" charset="0"/>
              </a:defRPr>
            </a:lvl1pPr>
          </a:lstStyle>
          <a:p>
            <a:r>
              <a:rPr lang="nb-NO" smtClean="0"/>
              <a:t>Klikk for å redigere tittelstil</a:t>
            </a:r>
          </a:p>
        </p:txBody>
      </p:sp>
      <p:sp>
        <p:nvSpPr>
          <p:cNvPr id="29708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42875" y="4722813"/>
            <a:ext cx="7791450" cy="239712"/>
          </a:xfrm>
        </p:spPr>
        <p:txBody>
          <a:bodyPr lIns="108000" tIns="36000" rIns="36000" bIns="36000" anchor="ctr"/>
          <a:lstStyle>
            <a:lvl1pPr marL="0" indent="0">
              <a:buFont typeface="Wingdings" pitchFamily="2" charset="2"/>
              <a:buNone/>
              <a:defRPr sz="1200" smtClean="0">
                <a:latin typeface="Tahoma" pitchFamily="34" charset="0"/>
              </a:defRPr>
            </a:lvl1pPr>
          </a:lstStyle>
          <a:p>
            <a:r>
              <a:rPr lang="nb-NO" smtClean="0"/>
              <a:t>Klikk for å redigere undertittelstil i malen</a:t>
            </a:r>
          </a:p>
        </p:txBody>
      </p:sp>
      <p:pic>
        <p:nvPicPr>
          <p:cNvPr id="29709" name="Picture 8" descr="nhologo1_neg_RGB.pn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88" y="5213350"/>
            <a:ext cx="396875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ktangel 12"/>
          <p:cNvSpPr/>
          <p:nvPr userDrawn="1"/>
        </p:nvSpPr>
        <p:spPr>
          <a:xfrm rot="16200000">
            <a:off x="8591550" y="6324599"/>
            <a:ext cx="885826" cy="23812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700" dirty="0">
                <a:solidFill>
                  <a:srgbClr val="FFFFFF"/>
                </a:solidFill>
              </a:rPr>
              <a:t>Foto: Jo Michael</a:t>
            </a:r>
          </a:p>
        </p:txBody>
      </p:sp>
    </p:spTree>
    <p:extLst>
      <p:ext uri="{BB962C8B-B14F-4D97-AF65-F5344CB8AC3E}">
        <p14:creationId xmlns:p14="http://schemas.microsoft.com/office/powerpoint/2010/main" val="2161303459"/>
      </p:ext>
    </p:extLst>
  </p:cSld>
  <p:clrMapOvr>
    <a:masterClrMapping/>
  </p:clrMapOvr>
  <p:transition>
    <p:fade/>
  </p:transition>
  <p:hf hdr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e 13" descr="sjakk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8813" cy="6854400"/>
          </a:xfrm>
          <a:prstGeom prst="rect">
            <a:avLst/>
          </a:prstGeom>
        </p:spPr>
      </p:pic>
      <p:pic>
        <p:nvPicPr>
          <p:cNvPr id="29704" name="Picture 6" descr="hviteStriper2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5013325"/>
            <a:ext cx="7920000" cy="115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76200" y="4722813"/>
            <a:ext cx="7920000" cy="239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b-NO">
              <a:solidFill>
                <a:srgbClr val="FFFFFF"/>
              </a:solidFill>
              <a:ea typeface="ＭＳ Ｐゴシック" pitchFamily="35" charset="-128"/>
            </a:endParaRPr>
          </a:p>
        </p:txBody>
      </p:sp>
      <p:sp>
        <p:nvSpPr>
          <p:cNvPr id="29707" name="Rectangle 11"/>
          <p:cNvSpPr>
            <a:spLocks noChangeArrowheads="1"/>
          </p:cNvSpPr>
          <p:nvPr/>
        </p:nvSpPr>
        <p:spPr bwMode="auto">
          <a:xfrm>
            <a:off x="76200" y="3951288"/>
            <a:ext cx="7920000" cy="717550"/>
          </a:xfrm>
          <a:prstGeom prst="rect">
            <a:avLst/>
          </a:prstGeom>
          <a:solidFill>
            <a:srgbClr val="002943">
              <a:alpha val="7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b-NO">
              <a:solidFill>
                <a:srgbClr val="000000"/>
              </a:solidFill>
            </a:endParaRPr>
          </a:p>
        </p:txBody>
      </p:sp>
      <p:sp>
        <p:nvSpPr>
          <p:cNvPr id="29698" name="Title Placeholder 1"/>
          <p:cNvSpPr>
            <a:spLocks noGrp="1"/>
          </p:cNvSpPr>
          <p:nvPr>
            <p:ph type="ctrTitle"/>
          </p:nvPr>
        </p:nvSpPr>
        <p:spPr>
          <a:xfrm>
            <a:off x="142875" y="3992563"/>
            <a:ext cx="7810500" cy="676275"/>
          </a:xfrm>
        </p:spPr>
        <p:txBody>
          <a:bodyPr lIns="108000" tIns="36000" rIns="36000" bIns="36000"/>
          <a:lstStyle>
            <a:lvl1pPr>
              <a:defRPr smtClean="0">
                <a:solidFill>
                  <a:schemeClr val="bg1"/>
                </a:solidFill>
                <a:latin typeface="Tahoma" pitchFamily="34" charset="0"/>
              </a:defRPr>
            </a:lvl1pPr>
          </a:lstStyle>
          <a:p>
            <a:r>
              <a:rPr lang="nb-NO" smtClean="0"/>
              <a:t>Klikk for å redigere tittelstil</a:t>
            </a:r>
          </a:p>
        </p:txBody>
      </p:sp>
      <p:sp>
        <p:nvSpPr>
          <p:cNvPr id="29708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42875" y="4722813"/>
            <a:ext cx="7800975" cy="239712"/>
          </a:xfrm>
        </p:spPr>
        <p:txBody>
          <a:bodyPr lIns="108000" tIns="36000" rIns="36000" bIns="36000" anchor="ctr"/>
          <a:lstStyle>
            <a:lvl1pPr marL="0" indent="0">
              <a:buFont typeface="Wingdings" pitchFamily="2" charset="2"/>
              <a:buNone/>
              <a:defRPr sz="1200" smtClean="0">
                <a:latin typeface="Tahoma" pitchFamily="34" charset="0"/>
              </a:defRPr>
            </a:lvl1pPr>
          </a:lstStyle>
          <a:p>
            <a:r>
              <a:rPr lang="nb-NO" smtClean="0"/>
              <a:t>Klikk for å redigere undertittelstil i malen</a:t>
            </a:r>
          </a:p>
        </p:txBody>
      </p:sp>
      <p:pic>
        <p:nvPicPr>
          <p:cNvPr id="29709" name="Picture 8" descr="nhologo1_neg_RGB.pn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88" y="5213350"/>
            <a:ext cx="396875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ktangel 14"/>
          <p:cNvSpPr/>
          <p:nvPr userDrawn="1"/>
        </p:nvSpPr>
        <p:spPr>
          <a:xfrm rot="16200000">
            <a:off x="8601075" y="6296024"/>
            <a:ext cx="885826" cy="23812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700" dirty="0">
                <a:solidFill>
                  <a:srgbClr val="FFFFFF"/>
                </a:solidFill>
              </a:rPr>
              <a:t>Foto: Jo Michael</a:t>
            </a:r>
          </a:p>
        </p:txBody>
      </p:sp>
    </p:spTree>
    <p:extLst>
      <p:ext uri="{BB962C8B-B14F-4D97-AF65-F5344CB8AC3E}">
        <p14:creationId xmlns:p14="http://schemas.microsoft.com/office/powerpoint/2010/main" val="1255507134"/>
      </p:ext>
    </p:extLst>
  </p:cSld>
  <p:clrMapOvr>
    <a:masterClrMapping/>
  </p:clrMapOvr>
  <p:transition>
    <p:fade/>
  </p:transition>
  <p:hf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e 12" descr="blyant.jpg"/>
          <p:cNvPicPr>
            <a:picLocks noChangeAspect="1"/>
          </p:cNvPicPr>
          <p:nvPr userDrawn="1"/>
        </p:nvPicPr>
        <p:blipFill>
          <a:blip r:embed="rId2"/>
          <a:srcRect t="-145" b="-131"/>
          <a:stretch>
            <a:fillRect/>
          </a:stretch>
        </p:blipFill>
        <p:spPr>
          <a:xfrm>
            <a:off x="0" y="-9526"/>
            <a:ext cx="9241616" cy="6912000"/>
          </a:xfrm>
          <a:prstGeom prst="rect">
            <a:avLst/>
          </a:prstGeom>
        </p:spPr>
      </p:pic>
      <p:pic>
        <p:nvPicPr>
          <p:cNvPr id="29704" name="Picture 6" descr="hviteStriper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5013325"/>
            <a:ext cx="7920000" cy="115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76200" y="4722813"/>
            <a:ext cx="7920000" cy="239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b-NO">
              <a:solidFill>
                <a:srgbClr val="FFFFFF"/>
              </a:solidFill>
              <a:ea typeface="ＭＳ Ｐゴシック" pitchFamily="35" charset="-128"/>
            </a:endParaRPr>
          </a:p>
        </p:txBody>
      </p:sp>
      <p:sp>
        <p:nvSpPr>
          <p:cNvPr id="29707" name="Rectangle 11"/>
          <p:cNvSpPr>
            <a:spLocks noChangeArrowheads="1"/>
          </p:cNvSpPr>
          <p:nvPr/>
        </p:nvSpPr>
        <p:spPr bwMode="auto">
          <a:xfrm>
            <a:off x="76200" y="3951288"/>
            <a:ext cx="7920000" cy="717550"/>
          </a:xfrm>
          <a:prstGeom prst="rect">
            <a:avLst/>
          </a:prstGeom>
          <a:solidFill>
            <a:srgbClr val="002943">
              <a:alpha val="7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b-NO"/>
          </a:p>
        </p:txBody>
      </p:sp>
      <p:sp>
        <p:nvSpPr>
          <p:cNvPr id="29698" name="Title Placeholder 1"/>
          <p:cNvSpPr>
            <a:spLocks noGrp="1"/>
          </p:cNvSpPr>
          <p:nvPr>
            <p:ph type="ctrTitle"/>
          </p:nvPr>
        </p:nvSpPr>
        <p:spPr>
          <a:xfrm>
            <a:off x="142875" y="3992563"/>
            <a:ext cx="7810500" cy="676275"/>
          </a:xfrm>
        </p:spPr>
        <p:txBody>
          <a:bodyPr lIns="108000" tIns="36000" rIns="36000" bIns="36000"/>
          <a:lstStyle>
            <a:lvl1pPr>
              <a:defRPr smtClean="0">
                <a:solidFill>
                  <a:schemeClr val="bg1"/>
                </a:solidFill>
                <a:latin typeface="Tahoma" pitchFamily="34" charset="0"/>
              </a:defRPr>
            </a:lvl1pPr>
          </a:lstStyle>
          <a:p>
            <a:r>
              <a:rPr lang="nb-NO" smtClean="0"/>
              <a:t>Klikk for å redigere tittelstil</a:t>
            </a:r>
          </a:p>
        </p:txBody>
      </p:sp>
      <p:sp>
        <p:nvSpPr>
          <p:cNvPr id="29708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42875" y="4722813"/>
            <a:ext cx="7800975" cy="239712"/>
          </a:xfrm>
        </p:spPr>
        <p:txBody>
          <a:bodyPr lIns="108000" tIns="36000" rIns="36000" bIns="36000" anchor="ctr"/>
          <a:lstStyle>
            <a:lvl1pPr marL="0" indent="0">
              <a:buFont typeface="Wingdings" pitchFamily="2" charset="2"/>
              <a:buNone/>
              <a:defRPr sz="1200" smtClean="0">
                <a:latin typeface="Tahoma" pitchFamily="34" charset="0"/>
              </a:defRPr>
            </a:lvl1pPr>
          </a:lstStyle>
          <a:p>
            <a:r>
              <a:rPr lang="nb-NO" smtClean="0"/>
              <a:t>Klikk for å redigere undertittelstil i malen</a:t>
            </a:r>
          </a:p>
        </p:txBody>
      </p:sp>
      <p:sp>
        <p:nvSpPr>
          <p:cNvPr id="15" name="Rektangel 14"/>
          <p:cNvSpPr/>
          <p:nvPr userDrawn="1"/>
        </p:nvSpPr>
        <p:spPr>
          <a:xfrm rot="16200000">
            <a:off x="8667750" y="6334124"/>
            <a:ext cx="885826" cy="23812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700" dirty="0" smtClean="0"/>
              <a:t>Foto: Jo Michael</a:t>
            </a:r>
            <a:endParaRPr lang="nb-NO" sz="700" dirty="0"/>
          </a:p>
        </p:txBody>
      </p:sp>
      <p:pic>
        <p:nvPicPr>
          <p:cNvPr id="14" name="Bilde 13" descr="nhologo1innlandet_neg_CMYK.gif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40976" y="5190135"/>
            <a:ext cx="369570" cy="5715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hf hdr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e 12" descr="arbeidsliv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>
          <a:xfrm>
            <a:off x="0" y="-1"/>
            <a:ext cx="9155786" cy="6854400"/>
          </a:xfrm>
          <a:prstGeom prst="rect">
            <a:avLst/>
          </a:prstGeom>
        </p:spPr>
      </p:pic>
      <p:pic>
        <p:nvPicPr>
          <p:cNvPr id="29704" name="Picture 6" descr="hviteStriper2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5013325"/>
            <a:ext cx="7920000" cy="115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76200" y="4722813"/>
            <a:ext cx="7920000" cy="239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b-NO">
              <a:solidFill>
                <a:srgbClr val="FFFFFF"/>
              </a:solidFill>
              <a:ea typeface="ＭＳ Ｐゴシック" pitchFamily="35" charset="-128"/>
            </a:endParaRPr>
          </a:p>
        </p:txBody>
      </p:sp>
      <p:sp>
        <p:nvSpPr>
          <p:cNvPr id="29707" name="Rectangle 11"/>
          <p:cNvSpPr>
            <a:spLocks noChangeArrowheads="1"/>
          </p:cNvSpPr>
          <p:nvPr/>
        </p:nvSpPr>
        <p:spPr bwMode="auto">
          <a:xfrm>
            <a:off x="76200" y="3951288"/>
            <a:ext cx="7920000" cy="717550"/>
          </a:xfrm>
          <a:prstGeom prst="rect">
            <a:avLst/>
          </a:prstGeom>
          <a:solidFill>
            <a:srgbClr val="002943">
              <a:alpha val="7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b-NO">
              <a:solidFill>
                <a:srgbClr val="000000"/>
              </a:solidFill>
            </a:endParaRPr>
          </a:p>
        </p:txBody>
      </p:sp>
      <p:sp>
        <p:nvSpPr>
          <p:cNvPr id="29698" name="Title Placeholder 1"/>
          <p:cNvSpPr>
            <a:spLocks noGrp="1"/>
          </p:cNvSpPr>
          <p:nvPr>
            <p:ph type="ctrTitle"/>
          </p:nvPr>
        </p:nvSpPr>
        <p:spPr>
          <a:xfrm>
            <a:off x="142875" y="3992563"/>
            <a:ext cx="7810500" cy="676275"/>
          </a:xfrm>
        </p:spPr>
        <p:txBody>
          <a:bodyPr lIns="108000" tIns="36000" rIns="36000" bIns="36000"/>
          <a:lstStyle>
            <a:lvl1pPr>
              <a:defRPr smtClean="0">
                <a:solidFill>
                  <a:schemeClr val="bg1"/>
                </a:solidFill>
                <a:latin typeface="Tahoma" pitchFamily="34" charset="0"/>
              </a:defRPr>
            </a:lvl1pPr>
          </a:lstStyle>
          <a:p>
            <a:r>
              <a:rPr lang="nb-NO" smtClean="0"/>
              <a:t>Klikk for å redigere tittelstil</a:t>
            </a:r>
          </a:p>
        </p:txBody>
      </p:sp>
      <p:sp>
        <p:nvSpPr>
          <p:cNvPr id="29708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42875" y="4722813"/>
            <a:ext cx="7800975" cy="239712"/>
          </a:xfrm>
        </p:spPr>
        <p:txBody>
          <a:bodyPr lIns="108000" tIns="36000" rIns="36000" bIns="36000" anchor="ctr"/>
          <a:lstStyle>
            <a:lvl1pPr marL="0" indent="0">
              <a:buFont typeface="Wingdings" pitchFamily="2" charset="2"/>
              <a:buNone/>
              <a:defRPr sz="1200" smtClean="0">
                <a:latin typeface="Tahoma" pitchFamily="34" charset="0"/>
              </a:defRPr>
            </a:lvl1pPr>
          </a:lstStyle>
          <a:p>
            <a:r>
              <a:rPr lang="nb-NO" smtClean="0"/>
              <a:t>Klikk for å redigere undertittelstil i malen</a:t>
            </a:r>
          </a:p>
        </p:txBody>
      </p:sp>
      <p:pic>
        <p:nvPicPr>
          <p:cNvPr id="29709" name="Picture 8" descr="nhologo1_neg_RGB.pn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88" y="5213350"/>
            <a:ext cx="396875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ktangel 13"/>
          <p:cNvSpPr/>
          <p:nvPr userDrawn="1"/>
        </p:nvSpPr>
        <p:spPr>
          <a:xfrm rot="16200000">
            <a:off x="8601075" y="6296024"/>
            <a:ext cx="885826" cy="23812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700" dirty="0">
                <a:solidFill>
                  <a:srgbClr val="FFFFFF"/>
                </a:solidFill>
              </a:rPr>
              <a:t>Foto: Jo Michael</a:t>
            </a:r>
          </a:p>
        </p:txBody>
      </p:sp>
    </p:spTree>
    <p:extLst>
      <p:ext uri="{BB962C8B-B14F-4D97-AF65-F5344CB8AC3E}">
        <p14:creationId xmlns:p14="http://schemas.microsoft.com/office/powerpoint/2010/main" val="2201212841"/>
      </p:ext>
    </p:extLst>
  </p:cSld>
  <p:clrMapOvr>
    <a:masterClrMapping/>
  </p:clrMapOvr>
  <p:transition>
    <p:fade/>
  </p:transition>
  <p:hf hdr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 descr="detgodeliv.jpg"/>
          <p:cNvPicPr>
            <a:picLocks noChangeAspect="1"/>
          </p:cNvPicPr>
          <p:nvPr userDrawn="1"/>
        </p:nvPicPr>
        <p:blipFill>
          <a:blip r:embed="rId2" cstate="print"/>
          <a:srcRect l="619"/>
          <a:stretch>
            <a:fillRect/>
          </a:stretch>
        </p:blipFill>
        <p:spPr>
          <a:xfrm>
            <a:off x="0" y="-2325"/>
            <a:ext cx="9173061" cy="6858000"/>
          </a:xfrm>
          <a:prstGeom prst="rect">
            <a:avLst/>
          </a:prstGeom>
        </p:spPr>
      </p:pic>
      <p:pic>
        <p:nvPicPr>
          <p:cNvPr id="29704" name="Picture 6" descr="hviteStriper2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5013325"/>
            <a:ext cx="7920000" cy="115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76200" y="4722813"/>
            <a:ext cx="7920000" cy="239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b-NO">
              <a:solidFill>
                <a:srgbClr val="FFFFFF"/>
              </a:solidFill>
              <a:ea typeface="ＭＳ Ｐゴシック" pitchFamily="35" charset="-128"/>
            </a:endParaRPr>
          </a:p>
        </p:txBody>
      </p:sp>
      <p:sp>
        <p:nvSpPr>
          <p:cNvPr id="29707" name="Rectangle 11"/>
          <p:cNvSpPr>
            <a:spLocks noChangeArrowheads="1"/>
          </p:cNvSpPr>
          <p:nvPr/>
        </p:nvSpPr>
        <p:spPr bwMode="auto">
          <a:xfrm>
            <a:off x="76200" y="3951288"/>
            <a:ext cx="7920000" cy="717550"/>
          </a:xfrm>
          <a:prstGeom prst="rect">
            <a:avLst/>
          </a:prstGeom>
          <a:solidFill>
            <a:srgbClr val="002943">
              <a:alpha val="7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b-NO">
              <a:solidFill>
                <a:srgbClr val="000000"/>
              </a:solidFill>
            </a:endParaRPr>
          </a:p>
        </p:txBody>
      </p:sp>
      <p:sp>
        <p:nvSpPr>
          <p:cNvPr id="29698" name="Title Placeholder 1"/>
          <p:cNvSpPr>
            <a:spLocks noGrp="1"/>
          </p:cNvSpPr>
          <p:nvPr>
            <p:ph type="ctrTitle"/>
          </p:nvPr>
        </p:nvSpPr>
        <p:spPr>
          <a:xfrm>
            <a:off x="142875" y="3992563"/>
            <a:ext cx="7810500" cy="676275"/>
          </a:xfrm>
        </p:spPr>
        <p:txBody>
          <a:bodyPr lIns="108000" tIns="36000" rIns="36000" bIns="36000"/>
          <a:lstStyle>
            <a:lvl1pPr>
              <a:defRPr smtClean="0">
                <a:solidFill>
                  <a:schemeClr val="bg1"/>
                </a:solidFill>
                <a:latin typeface="Tahoma" pitchFamily="34" charset="0"/>
              </a:defRPr>
            </a:lvl1pPr>
          </a:lstStyle>
          <a:p>
            <a:r>
              <a:rPr lang="nb-NO" smtClean="0"/>
              <a:t>Klikk for å redigere tittelstil</a:t>
            </a:r>
          </a:p>
        </p:txBody>
      </p:sp>
      <p:sp>
        <p:nvSpPr>
          <p:cNvPr id="29708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42875" y="4722813"/>
            <a:ext cx="7800975" cy="239712"/>
          </a:xfrm>
        </p:spPr>
        <p:txBody>
          <a:bodyPr lIns="108000" tIns="36000" rIns="36000" bIns="36000" anchor="ctr"/>
          <a:lstStyle>
            <a:lvl1pPr marL="0" indent="0">
              <a:buFont typeface="Wingdings" pitchFamily="2" charset="2"/>
              <a:buNone/>
              <a:defRPr sz="1200" smtClean="0">
                <a:latin typeface="Tahoma" pitchFamily="34" charset="0"/>
              </a:defRPr>
            </a:lvl1pPr>
          </a:lstStyle>
          <a:p>
            <a:r>
              <a:rPr lang="nb-NO" smtClean="0"/>
              <a:t>Klikk for å redigere undertittelstil i malen</a:t>
            </a:r>
          </a:p>
        </p:txBody>
      </p:sp>
      <p:pic>
        <p:nvPicPr>
          <p:cNvPr id="29709" name="Picture 8" descr="nhologo1_neg_RGB.pn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88" y="5213350"/>
            <a:ext cx="396875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ktangel 12"/>
          <p:cNvSpPr/>
          <p:nvPr userDrawn="1"/>
        </p:nvSpPr>
        <p:spPr>
          <a:xfrm rot="16200000">
            <a:off x="8591550" y="6334124"/>
            <a:ext cx="885826" cy="23812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700" dirty="0">
                <a:solidFill>
                  <a:srgbClr val="FFFFFF"/>
                </a:solidFill>
              </a:rPr>
              <a:t>Foto: Jo Michael</a:t>
            </a:r>
          </a:p>
        </p:txBody>
      </p:sp>
    </p:spTree>
    <p:extLst>
      <p:ext uri="{BB962C8B-B14F-4D97-AF65-F5344CB8AC3E}">
        <p14:creationId xmlns:p14="http://schemas.microsoft.com/office/powerpoint/2010/main" val="135323889"/>
      </p:ext>
    </p:extLst>
  </p:cSld>
  <p:clrMapOvr>
    <a:masterClrMapping/>
  </p:clrMapOvr>
  <p:transition>
    <p:fade/>
  </p:transition>
  <p:hf hdr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 descr="tastatur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>
          <a:xfrm>
            <a:off x="0" y="-1"/>
            <a:ext cx="9156009" cy="6854400"/>
          </a:xfrm>
          <a:prstGeom prst="rect">
            <a:avLst/>
          </a:prstGeom>
        </p:spPr>
      </p:pic>
      <p:pic>
        <p:nvPicPr>
          <p:cNvPr id="29704" name="Picture 6" descr="hviteStriper2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199" y="5013324"/>
            <a:ext cx="7920000" cy="115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76200" y="4722813"/>
            <a:ext cx="7920000" cy="239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b-NO">
              <a:solidFill>
                <a:srgbClr val="FFFFFF"/>
              </a:solidFill>
              <a:ea typeface="ＭＳ Ｐゴシック" pitchFamily="35" charset="-128"/>
            </a:endParaRPr>
          </a:p>
        </p:txBody>
      </p:sp>
      <p:sp>
        <p:nvSpPr>
          <p:cNvPr id="29707" name="Rectangle 11"/>
          <p:cNvSpPr>
            <a:spLocks noChangeArrowheads="1"/>
          </p:cNvSpPr>
          <p:nvPr/>
        </p:nvSpPr>
        <p:spPr bwMode="auto">
          <a:xfrm>
            <a:off x="76200" y="3951288"/>
            <a:ext cx="7920000" cy="717550"/>
          </a:xfrm>
          <a:prstGeom prst="rect">
            <a:avLst/>
          </a:prstGeom>
          <a:solidFill>
            <a:srgbClr val="002943">
              <a:alpha val="7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b-NO">
              <a:solidFill>
                <a:srgbClr val="000000"/>
              </a:solidFill>
            </a:endParaRPr>
          </a:p>
        </p:txBody>
      </p:sp>
      <p:sp>
        <p:nvSpPr>
          <p:cNvPr id="29698" name="Title Placeholder 1"/>
          <p:cNvSpPr>
            <a:spLocks noGrp="1"/>
          </p:cNvSpPr>
          <p:nvPr>
            <p:ph type="ctrTitle"/>
          </p:nvPr>
        </p:nvSpPr>
        <p:spPr>
          <a:xfrm>
            <a:off x="142875" y="3992563"/>
            <a:ext cx="7810500" cy="676275"/>
          </a:xfrm>
        </p:spPr>
        <p:txBody>
          <a:bodyPr lIns="108000" tIns="36000" rIns="36000" bIns="36000"/>
          <a:lstStyle>
            <a:lvl1pPr>
              <a:defRPr smtClean="0">
                <a:solidFill>
                  <a:schemeClr val="bg1"/>
                </a:solidFill>
                <a:latin typeface="Tahoma" pitchFamily="34" charset="0"/>
              </a:defRPr>
            </a:lvl1pPr>
          </a:lstStyle>
          <a:p>
            <a:r>
              <a:rPr lang="nb-NO" smtClean="0"/>
              <a:t>Klikk for å redigere tittelstil</a:t>
            </a:r>
          </a:p>
        </p:txBody>
      </p:sp>
      <p:sp>
        <p:nvSpPr>
          <p:cNvPr id="29708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42875" y="4722813"/>
            <a:ext cx="7800975" cy="239712"/>
          </a:xfrm>
        </p:spPr>
        <p:txBody>
          <a:bodyPr lIns="108000" tIns="36000" rIns="36000" bIns="36000" anchor="ctr"/>
          <a:lstStyle>
            <a:lvl1pPr marL="0" indent="0">
              <a:buFont typeface="Wingdings" pitchFamily="2" charset="2"/>
              <a:buNone/>
              <a:defRPr sz="1200" smtClean="0">
                <a:latin typeface="Tahoma" pitchFamily="34" charset="0"/>
              </a:defRPr>
            </a:lvl1pPr>
          </a:lstStyle>
          <a:p>
            <a:r>
              <a:rPr lang="nb-NO" smtClean="0"/>
              <a:t>Klikk for å redigere undertittelstil i malen</a:t>
            </a:r>
          </a:p>
        </p:txBody>
      </p:sp>
      <p:pic>
        <p:nvPicPr>
          <p:cNvPr id="29709" name="Picture 8" descr="nhologo1_neg_RGB.pn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88" y="5213350"/>
            <a:ext cx="396875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ktangel 11"/>
          <p:cNvSpPr/>
          <p:nvPr userDrawn="1"/>
        </p:nvSpPr>
        <p:spPr>
          <a:xfrm rot="16200000">
            <a:off x="8601075" y="6296024"/>
            <a:ext cx="885826" cy="23812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700" dirty="0">
                <a:solidFill>
                  <a:srgbClr val="FFFFFF"/>
                </a:solidFill>
              </a:rPr>
              <a:t>Foto: Jo Michael</a:t>
            </a:r>
          </a:p>
        </p:txBody>
      </p:sp>
    </p:spTree>
    <p:extLst>
      <p:ext uri="{BB962C8B-B14F-4D97-AF65-F5344CB8AC3E}">
        <p14:creationId xmlns:p14="http://schemas.microsoft.com/office/powerpoint/2010/main" val="513184332"/>
      </p:ext>
    </p:extLst>
  </p:cSld>
  <p:clrMapOvr>
    <a:masterClrMapping/>
  </p:clrMapOvr>
  <p:transition>
    <p:fade/>
  </p:transition>
  <p:hf hdr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 descr="08.09.22-nh-0039-flatten.gif"/>
          <p:cNvPicPr>
            <a:picLocks noChangeAspect="1"/>
          </p:cNvPicPr>
          <p:nvPr userDrawn="1"/>
        </p:nvPicPr>
        <p:blipFill>
          <a:blip r:embed="rId2" cstate="print"/>
          <a:srcRect l="6602"/>
          <a:stretch>
            <a:fillRect/>
          </a:stretch>
        </p:blipFill>
        <p:spPr>
          <a:xfrm>
            <a:off x="-19050" y="0"/>
            <a:ext cx="9173524" cy="6854400"/>
          </a:xfrm>
          <a:prstGeom prst="rect">
            <a:avLst/>
          </a:prstGeom>
        </p:spPr>
      </p:pic>
      <p:pic>
        <p:nvPicPr>
          <p:cNvPr id="29704" name="Picture 6" descr="hviteStriper2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5013325"/>
            <a:ext cx="7920000" cy="115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76200" y="4722813"/>
            <a:ext cx="7920000" cy="239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b-NO">
              <a:solidFill>
                <a:srgbClr val="FFFFFF"/>
              </a:solidFill>
              <a:ea typeface="ＭＳ Ｐゴシック" pitchFamily="35" charset="-128"/>
            </a:endParaRPr>
          </a:p>
        </p:txBody>
      </p:sp>
      <p:sp>
        <p:nvSpPr>
          <p:cNvPr id="29707" name="Rectangle 11"/>
          <p:cNvSpPr>
            <a:spLocks noChangeArrowheads="1"/>
          </p:cNvSpPr>
          <p:nvPr/>
        </p:nvSpPr>
        <p:spPr bwMode="auto">
          <a:xfrm>
            <a:off x="76200" y="3951288"/>
            <a:ext cx="7920000" cy="717550"/>
          </a:xfrm>
          <a:prstGeom prst="rect">
            <a:avLst/>
          </a:prstGeom>
          <a:solidFill>
            <a:srgbClr val="002943">
              <a:alpha val="7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b-NO">
              <a:solidFill>
                <a:srgbClr val="000000"/>
              </a:solidFill>
            </a:endParaRPr>
          </a:p>
        </p:txBody>
      </p:sp>
      <p:sp>
        <p:nvSpPr>
          <p:cNvPr id="29698" name="Title Placeholder 1"/>
          <p:cNvSpPr>
            <a:spLocks noGrp="1"/>
          </p:cNvSpPr>
          <p:nvPr>
            <p:ph type="ctrTitle"/>
          </p:nvPr>
        </p:nvSpPr>
        <p:spPr>
          <a:xfrm>
            <a:off x="142874" y="3992563"/>
            <a:ext cx="7800975" cy="676275"/>
          </a:xfrm>
        </p:spPr>
        <p:txBody>
          <a:bodyPr lIns="108000" tIns="36000" rIns="36000" bIns="36000"/>
          <a:lstStyle>
            <a:lvl1pPr>
              <a:defRPr smtClean="0">
                <a:solidFill>
                  <a:schemeClr val="bg1"/>
                </a:solidFill>
                <a:latin typeface="Tahoma" pitchFamily="34" charset="0"/>
              </a:defRPr>
            </a:lvl1pPr>
          </a:lstStyle>
          <a:p>
            <a:r>
              <a:rPr lang="nb-NO" smtClean="0"/>
              <a:t>Klikk for å redigere tittelstil</a:t>
            </a:r>
          </a:p>
        </p:txBody>
      </p:sp>
      <p:sp>
        <p:nvSpPr>
          <p:cNvPr id="29708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42875" y="4722813"/>
            <a:ext cx="7800975" cy="239712"/>
          </a:xfrm>
        </p:spPr>
        <p:txBody>
          <a:bodyPr lIns="108000" tIns="36000" rIns="36000" bIns="36000" anchor="ctr"/>
          <a:lstStyle>
            <a:lvl1pPr marL="0" indent="0">
              <a:buFont typeface="Wingdings" pitchFamily="2" charset="2"/>
              <a:buNone/>
              <a:defRPr sz="1200" smtClean="0">
                <a:latin typeface="Tahoma" pitchFamily="34" charset="0"/>
              </a:defRPr>
            </a:lvl1pPr>
          </a:lstStyle>
          <a:p>
            <a:r>
              <a:rPr lang="nb-NO" smtClean="0"/>
              <a:t>Klikk for å redigere undertittelstil i malen</a:t>
            </a:r>
          </a:p>
        </p:txBody>
      </p:sp>
      <p:pic>
        <p:nvPicPr>
          <p:cNvPr id="29709" name="Picture 8" descr="nhologo1_neg_RGB.pn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88" y="5213350"/>
            <a:ext cx="396875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ktangel 11"/>
          <p:cNvSpPr/>
          <p:nvPr userDrawn="1"/>
        </p:nvSpPr>
        <p:spPr>
          <a:xfrm rot="16200000">
            <a:off x="8601075" y="6334124"/>
            <a:ext cx="885826" cy="23812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700" dirty="0">
                <a:solidFill>
                  <a:srgbClr val="FFFFFF"/>
                </a:solidFill>
              </a:rPr>
              <a:t>Foto: Jo Michael</a:t>
            </a:r>
          </a:p>
        </p:txBody>
      </p:sp>
    </p:spTree>
    <p:extLst>
      <p:ext uri="{BB962C8B-B14F-4D97-AF65-F5344CB8AC3E}">
        <p14:creationId xmlns:p14="http://schemas.microsoft.com/office/powerpoint/2010/main" val="1777423800"/>
      </p:ext>
    </p:extLst>
  </p:cSld>
  <p:clrMapOvr>
    <a:masterClrMapping/>
  </p:clrMapOvr>
  <p:transition>
    <p:fade/>
  </p:transition>
  <p:hf hdr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 descr="øye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04" name="Picture 6" descr="hviteStriper2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5013325"/>
            <a:ext cx="7920000" cy="115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76200" y="4722813"/>
            <a:ext cx="7920000" cy="239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b-NO">
              <a:solidFill>
                <a:srgbClr val="FFFFFF"/>
              </a:solidFill>
              <a:ea typeface="ＭＳ Ｐゴシック" pitchFamily="35" charset="-128"/>
            </a:endParaRPr>
          </a:p>
        </p:txBody>
      </p:sp>
      <p:sp>
        <p:nvSpPr>
          <p:cNvPr id="29707" name="Rectangle 11"/>
          <p:cNvSpPr>
            <a:spLocks noChangeArrowheads="1"/>
          </p:cNvSpPr>
          <p:nvPr/>
        </p:nvSpPr>
        <p:spPr bwMode="auto">
          <a:xfrm>
            <a:off x="76200" y="3951288"/>
            <a:ext cx="7920000" cy="717550"/>
          </a:xfrm>
          <a:prstGeom prst="rect">
            <a:avLst/>
          </a:prstGeom>
          <a:solidFill>
            <a:srgbClr val="002943">
              <a:alpha val="7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b-NO">
              <a:solidFill>
                <a:srgbClr val="000000"/>
              </a:solidFill>
            </a:endParaRPr>
          </a:p>
        </p:txBody>
      </p:sp>
      <p:sp>
        <p:nvSpPr>
          <p:cNvPr id="29698" name="Title Placeholder 1"/>
          <p:cNvSpPr>
            <a:spLocks noGrp="1"/>
          </p:cNvSpPr>
          <p:nvPr>
            <p:ph type="ctrTitle"/>
          </p:nvPr>
        </p:nvSpPr>
        <p:spPr>
          <a:xfrm>
            <a:off x="142875" y="3992563"/>
            <a:ext cx="7810500" cy="676275"/>
          </a:xfrm>
        </p:spPr>
        <p:txBody>
          <a:bodyPr lIns="108000" tIns="36000" rIns="36000" bIns="36000"/>
          <a:lstStyle>
            <a:lvl1pPr>
              <a:defRPr smtClean="0">
                <a:solidFill>
                  <a:schemeClr val="bg1"/>
                </a:solidFill>
                <a:latin typeface="Tahoma" pitchFamily="34" charset="0"/>
              </a:defRPr>
            </a:lvl1pPr>
          </a:lstStyle>
          <a:p>
            <a:r>
              <a:rPr lang="nb-NO" smtClean="0"/>
              <a:t>Klikk for å redigere tittelstil</a:t>
            </a:r>
          </a:p>
        </p:txBody>
      </p:sp>
      <p:sp>
        <p:nvSpPr>
          <p:cNvPr id="29708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42875" y="4722813"/>
            <a:ext cx="7791450" cy="239712"/>
          </a:xfrm>
        </p:spPr>
        <p:txBody>
          <a:bodyPr lIns="108000" tIns="36000" rIns="36000" bIns="36000" anchor="ctr"/>
          <a:lstStyle>
            <a:lvl1pPr marL="0" indent="0">
              <a:buFont typeface="Wingdings" pitchFamily="2" charset="2"/>
              <a:buNone/>
              <a:defRPr sz="1200" smtClean="0">
                <a:latin typeface="Tahoma" pitchFamily="34" charset="0"/>
              </a:defRPr>
            </a:lvl1pPr>
          </a:lstStyle>
          <a:p>
            <a:r>
              <a:rPr lang="nb-NO" smtClean="0"/>
              <a:t>Klikk for å redigere undertittelstil i malen</a:t>
            </a:r>
          </a:p>
        </p:txBody>
      </p:sp>
      <p:pic>
        <p:nvPicPr>
          <p:cNvPr id="29709" name="Picture 8" descr="nhologo1_neg_RGB.pn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88" y="5213350"/>
            <a:ext cx="396875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ktangel 11"/>
          <p:cNvSpPr/>
          <p:nvPr userDrawn="1"/>
        </p:nvSpPr>
        <p:spPr>
          <a:xfrm rot="16200000">
            <a:off x="8601075" y="6343649"/>
            <a:ext cx="885826" cy="23812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700" dirty="0">
                <a:solidFill>
                  <a:srgbClr val="FFFFFF"/>
                </a:solidFill>
              </a:rPr>
              <a:t>Foto: Jo Michael</a:t>
            </a:r>
          </a:p>
        </p:txBody>
      </p:sp>
    </p:spTree>
    <p:extLst>
      <p:ext uri="{BB962C8B-B14F-4D97-AF65-F5344CB8AC3E}">
        <p14:creationId xmlns:p14="http://schemas.microsoft.com/office/powerpoint/2010/main" val="2299871528"/>
      </p:ext>
    </p:extLst>
  </p:cSld>
  <p:clrMapOvr>
    <a:masterClrMapping/>
  </p:clrMapOvr>
  <p:transition>
    <p:fade/>
  </p:transition>
  <p:hf hdr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 descr="Klatrer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>
          <a:xfrm>
            <a:off x="0" y="2743"/>
            <a:ext cx="9144000" cy="6855257"/>
          </a:xfrm>
          <a:prstGeom prst="rect">
            <a:avLst/>
          </a:prstGeom>
        </p:spPr>
      </p:pic>
      <p:pic>
        <p:nvPicPr>
          <p:cNvPr id="29704" name="Picture 6" descr="hviteStriper2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5013325"/>
            <a:ext cx="7920000" cy="115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76200" y="4722813"/>
            <a:ext cx="7920000" cy="239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b-NO">
              <a:solidFill>
                <a:srgbClr val="FFFFFF"/>
              </a:solidFill>
              <a:ea typeface="ＭＳ Ｐゴシック" pitchFamily="35" charset="-128"/>
            </a:endParaRPr>
          </a:p>
        </p:txBody>
      </p:sp>
      <p:sp>
        <p:nvSpPr>
          <p:cNvPr id="29707" name="Rectangle 11"/>
          <p:cNvSpPr>
            <a:spLocks noChangeArrowheads="1"/>
          </p:cNvSpPr>
          <p:nvPr/>
        </p:nvSpPr>
        <p:spPr bwMode="auto">
          <a:xfrm>
            <a:off x="76200" y="3951288"/>
            <a:ext cx="7920000" cy="717550"/>
          </a:xfrm>
          <a:prstGeom prst="rect">
            <a:avLst/>
          </a:prstGeom>
          <a:solidFill>
            <a:srgbClr val="002943">
              <a:alpha val="7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b-NO">
              <a:solidFill>
                <a:srgbClr val="000000"/>
              </a:solidFill>
            </a:endParaRPr>
          </a:p>
        </p:txBody>
      </p:sp>
      <p:sp>
        <p:nvSpPr>
          <p:cNvPr id="29698" name="Title Placeholder 1"/>
          <p:cNvSpPr>
            <a:spLocks noGrp="1"/>
          </p:cNvSpPr>
          <p:nvPr>
            <p:ph type="ctrTitle"/>
          </p:nvPr>
        </p:nvSpPr>
        <p:spPr>
          <a:xfrm>
            <a:off x="142875" y="3992563"/>
            <a:ext cx="7810500" cy="676275"/>
          </a:xfrm>
        </p:spPr>
        <p:txBody>
          <a:bodyPr lIns="108000" tIns="36000" rIns="36000" bIns="36000"/>
          <a:lstStyle>
            <a:lvl1pPr>
              <a:defRPr smtClean="0">
                <a:solidFill>
                  <a:schemeClr val="bg1"/>
                </a:solidFill>
                <a:latin typeface="Tahoma" pitchFamily="34" charset="0"/>
              </a:defRPr>
            </a:lvl1pPr>
          </a:lstStyle>
          <a:p>
            <a:r>
              <a:rPr lang="nb-NO" smtClean="0"/>
              <a:t>Klikk for å redigere tittelstil</a:t>
            </a:r>
          </a:p>
        </p:txBody>
      </p:sp>
      <p:sp>
        <p:nvSpPr>
          <p:cNvPr id="29708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42875" y="4722813"/>
            <a:ext cx="7800975" cy="239712"/>
          </a:xfrm>
        </p:spPr>
        <p:txBody>
          <a:bodyPr lIns="108000" tIns="36000" rIns="36000" bIns="36000" anchor="ctr"/>
          <a:lstStyle>
            <a:lvl1pPr marL="0" indent="0">
              <a:buFont typeface="Wingdings" pitchFamily="2" charset="2"/>
              <a:buNone/>
              <a:defRPr sz="1200" smtClean="0">
                <a:latin typeface="Tahoma" pitchFamily="34" charset="0"/>
              </a:defRPr>
            </a:lvl1pPr>
          </a:lstStyle>
          <a:p>
            <a:r>
              <a:rPr lang="nb-NO" smtClean="0"/>
              <a:t>Klikk for å redigere undertittelstil i malen</a:t>
            </a:r>
          </a:p>
        </p:txBody>
      </p:sp>
      <p:pic>
        <p:nvPicPr>
          <p:cNvPr id="29709" name="Picture 8" descr="nhologo1_neg_RGB.pn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88" y="5213350"/>
            <a:ext cx="396875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ktangel 12"/>
          <p:cNvSpPr/>
          <p:nvPr userDrawn="1"/>
        </p:nvSpPr>
        <p:spPr>
          <a:xfrm rot="16200000">
            <a:off x="8591550" y="6324599"/>
            <a:ext cx="885826" cy="23812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700" dirty="0">
                <a:solidFill>
                  <a:srgbClr val="FFFFFF"/>
                </a:solidFill>
              </a:rPr>
              <a:t>Foto: Jo Michael</a:t>
            </a:r>
          </a:p>
        </p:txBody>
      </p:sp>
    </p:spTree>
    <p:extLst>
      <p:ext uri="{BB962C8B-B14F-4D97-AF65-F5344CB8AC3E}">
        <p14:creationId xmlns:p14="http://schemas.microsoft.com/office/powerpoint/2010/main" val="2085881148"/>
      </p:ext>
    </p:extLst>
  </p:cSld>
  <p:clrMapOvr>
    <a:masterClrMapping/>
  </p:clrMapOvr>
  <p:transition>
    <p:fade/>
  </p:transition>
  <p:hf hdr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 descr="natur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>
          <a:xfrm>
            <a:off x="0" y="2743"/>
            <a:ext cx="9153525" cy="6855257"/>
          </a:xfrm>
          <a:prstGeom prst="rect">
            <a:avLst/>
          </a:prstGeom>
        </p:spPr>
      </p:pic>
      <p:pic>
        <p:nvPicPr>
          <p:cNvPr id="29704" name="Picture 6" descr="hviteStriper2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5003800"/>
            <a:ext cx="7920000" cy="115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76200" y="4722813"/>
            <a:ext cx="7920000" cy="239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b-NO">
              <a:solidFill>
                <a:srgbClr val="FFFFFF"/>
              </a:solidFill>
              <a:ea typeface="ＭＳ Ｐゴシック" pitchFamily="35" charset="-128"/>
            </a:endParaRPr>
          </a:p>
        </p:txBody>
      </p:sp>
      <p:sp>
        <p:nvSpPr>
          <p:cNvPr id="29707" name="Rectangle 11"/>
          <p:cNvSpPr>
            <a:spLocks noChangeArrowheads="1"/>
          </p:cNvSpPr>
          <p:nvPr/>
        </p:nvSpPr>
        <p:spPr bwMode="auto">
          <a:xfrm>
            <a:off x="76200" y="3951288"/>
            <a:ext cx="7920000" cy="717550"/>
          </a:xfrm>
          <a:prstGeom prst="rect">
            <a:avLst/>
          </a:prstGeom>
          <a:solidFill>
            <a:srgbClr val="002943">
              <a:alpha val="7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b-NO">
              <a:solidFill>
                <a:srgbClr val="000000"/>
              </a:solidFill>
            </a:endParaRPr>
          </a:p>
        </p:txBody>
      </p:sp>
      <p:sp>
        <p:nvSpPr>
          <p:cNvPr id="29698" name="Title Placeholder 1"/>
          <p:cNvSpPr>
            <a:spLocks noGrp="1"/>
          </p:cNvSpPr>
          <p:nvPr>
            <p:ph type="ctrTitle"/>
          </p:nvPr>
        </p:nvSpPr>
        <p:spPr>
          <a:xfrm>
            <a:off x="142874" y="3992563"/>
            <a:ext cx="7800975" cy="676275"/>
          </a:xfrm>
        </p:spPr>
        <p:txBody>
          <a:bodyPr lIns="108000" tIns="36000" rIns="36000" bIns="36000"/>
          <a:lstStyle>
            <a:lvl1pPr>
              <a:defRPr smtClean="0">
                <a:solidFill>
                  <a:schemeClr val="bg1"/>
                </a:solidFill>
                <a:latin typeface="Tahoma" pitchFamily="34" charset="0"/>
              </a:defRPr>
            </a:lvl1pPr>
          </a:lstStyle>
          <a:p>
            <a:r>
              <a:rPr lang="nb-NO" smtClean="0"/>
              <a:t>Klikk for å redigere tittelstil</a:t>
            </a:r>
          </a:p>
        </p:txBody>
      </p:sp>
      <p:sp>
        <p:nvSpPr>
          <p:cNvPr id="29708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42875" y="4722813"/>
            <a:ext cx="7800975" cy="239712"/>
          </a:xfrm>
        </p:spPr>
        <p:txBody>
          <a:bodyPr lIns="108000" tIns="36000" rIns="36000" bIns="36000" anchor="ctr"/>
          <a:lstStyle>
            <a:lvl1pPr marL="0" indent="0">
              <a:buFont typeface="Wingdings" pitchFamily="2" charset="2"/>
              <a:buNone/>
              <a:defRPr sz="1200" smtClean="0">
                <a:latin typeface="Tahoma" pitchFamily="34" charset="0"/>
              </a:defRPr>
            </a:lvl1pPr>
          </a:lstStyle>
          <a:p>
            <a:r>
              <a:rPr lang="nb-NO" smtClean="0"/>
              <a:t>Klikk for å redigere undertittelstil i malen</a:t>
            </a:r>
          </a:p>
        </p:txBody>
      </p:sp>
      <p:pic>
        <p:nvPicPr>
          <p:cNvPr id="29709" name="Picture 8" descr="nhologo1_neg_RGB.pn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88" y="5213350"/>
            <a:ext cx="396875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ktangel 11"/>
          <p:cNvSpPr/>
          <p:nvPr userDrawn="1"/>
        </p:nvSpPr>
        <p:spPr>
          <a:xfrm rot="16200000">
            <a:off x="8601075" y="6315074"/>
            <a:ext cx="885826" cy="23812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700" dirty="0">
                <a:solidFill>
                  <a:srgbClr val="FFFFFF"/>
                </a:solidFill>
              </a:rPr>
              <a:t>Foto: Jo Michael</a:t>
            </a:r>
          </a:p>
        </p:txBody>
      </p:sp>
    </p:spTree>
    <p:extLst>
      <p:ext uri="{BB962C8B-B14F-4D97-AF65-F5344CB8AC3E}">
        <p14:creationId xmlns:p14="http://schemas.microsoft.com/office/powerpoint/2010/main" val="1309571516"/>
      </p:ext>
    </p:extLst>
  </p:cSld>
  <p:clrMapOvr>
    <a:masterClrMapping/>
  </p:clrMapOvr>
  <p:transition>
    <p:fade/>
  </p:transition>
  <p:hf hdr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 descr="billys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>
          <a:xfrm>
            <a:off x="-19050" y="0"/>
            <a:ext cx="9163050" cy="6876000"/>
          </a:xfrm>
          <a:prstGeom prst="rect">
            <a:avLst/>
          </a:prstGeom>
        </p:spPr>
      </p:pic>
      <p:pic>
        <p:nvPicPr>
          <p:cNvPr id="29704" name="Picture 6" descr="hviteStriper2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5013325"/>
            <a:ext cx="7920000" cy="115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76200" y="4722813"/>
            <a:ext cx="7920000" cy="239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b-NO">
              <a:solidFill>
                <a:srgbClr val="FFFFFF"/>
              </a:solidFill>
              <a:ea typeface="ＭＳ Ｐゴシック" pitchFamily="35" charset="-128"/>
            </a:endParaRPr>
          </a:p>
        </p:txBody>
      </p:sp>
      <p:sp>
        <p:nvSpPr>
          <p:cNvPr id="29707" name="Rectangle 11"/>
          <p:cNvSpPr>
            <a:spLocks noChangeArrowheads="1"/>
          </p:cNvSpPr>
          <p:nvPr/>
        </p:nvSpPr>
        <p:spPr bwMode="auto">
          <a:xfrm>
            <a:off x="76200" y="3951288"/>
            <a:ext cx="7920000" cy="717550"/>
          </a:xfrm>
          <a:prstGeom prst="rect">
            <a:avLst/>
          </a:prstGeom>
          <a:solidFill>
            <a:srgbClr val="002943">
              <a:alpha val="7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b-NO">
              <a:solidFill>
                <a:srgbClr val="000000"/>
              </a:solidFill>
            </a:endParaRPr>
          </a:p>
        </p:txBody>
      </p:sp>
      <p:sp>
        <p:nvSpPr>
          <p:cNvPr id="29698" name="Title Placeholder 1"/>
          <p:cNvSpPr>
            <a:spLocks noGrp="1"/>
          </p:cNvSpPr>
          <p:nvPr>
            <p:ph type="ctrTitle"/>
          </p:nvPr>
        </p:nvSpPr>
        <p:spPr>
          <a:xfrm>
            <a:off x="142875" y="3992563"/>
            <a:ext cx="7810500" cy="676275"/>
          </a:xfrm>
        </p:spPr>
        <p:txBody>
          <a:bodyPr lIns="108000" tIns="36000" rIns="36000" bIns="36000"/>
          <a:lstStyle>
            <a:lvl1pPr>
              <a:defRPr smtClean="0">
                <a:solidFill>
                  <a:schemeClr val="bg1"/>
                </a:solidFill>
                <a:latin typeface="Tahoma" pitchFamily="34" charset="0"/>
              </a:defRPr>
            </a:lvl1pPr>
          </a:lstStyle>
          <a:p>
            <a:r>
              <a:rPr lang="nb-NO" smtClean="0"/>
              <a:t>Klikk for å redigere tittelstil</a:t>
            </a:r>
          </a:p>
        </p:txBody>
      </p:sp>
      <p:sp>
        <p:nvSpPr>
          <p:cNvPr id="29708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42875" y="4722813"/>
            <a:ext cx="7800975" cy="239712"/>
          </a:xfrm>
        </p:spPr>
        <p:txBody>
          <a:bodyPr lIns="108000" tIns="36000" rIns="36000" bIns="36000" anchor="ctr"/>
          <a:lstStyle>
            <a:lvl1pPr marL="0" indent="0">
              <a:buFont typeface="Wingdings" pitchFamily="2" charset="2"/>
              <a:buNone/>
              <a:defRPr sz="1200" smtClean="0">
                <a:latin typeface="Tahoma" pitchFamily="34" charset="0"/>
              </a:defRPr>
            </a:lvl1pPr>
          </a:lstStyle>
          <a:p>
            <a:r>
              <a:rPr lang="nb-NO" smtClean="0"/>
              <a:t>Klikk for å redigere undertittelstil i malen</a:t>
            </a:r>
          </a:p>
        </p:txBody>
      </p:sp>
      <p:pic>
        <p:nvPicPr>
          <p:cNvPr id="29709" name="Picture 8" descr="nhologo1_neg_RGB.pn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88" y="5213350"/>
            <a:ext cx="396875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ktangel 12"/>
          <p:cNvSpPr/>
          <p:nvPr userDrawn="1"/>
        </p:nvSpPr>
        <p:spPr>
          <a:xfrm rot="16200000">
            <a:off x="8591550" y="6324599"/>
            <a:ext cx="885826" cy="23812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700" dirty="0">
                <a:solidFill>
                  <a:srgbClr val="FFFFFF"/>
                </a:solidFill>
              </a:rPr>
              <a:t>Foto: Jo Michael</a:t>
            </a:r>
          </a:p>
        </p:txBody>
      </p:sp>
    </p:spTree>
    <p:extLst>
      <p:ext uri="{BB962C8B-B14F-4D97-AF65-F5344CB8AC3E}">
        <p14:creationId xmlns:p14="http://schemas.microsoft.com/office/powerpoint/2010/main" val="2491594367"/>
      </p:ext>
    </p:extLst>
  </p:cSld>
  <p:clrMapOvr>
    <a:masterClrMapping/>
  </p:clrMapOvr>
  <p:transition>
    <p:fade/>
  </p:transition>
  <p:hf hdr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 descr="tbane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8333" cy="6912000"/>
          </a:xfrm>
          <a:prstGeom prst="rect">
            <a:avLst/>
          </a:prstGeom>
        </p:spPr>
      </p:pic>
      <p:pic>
        <p:nvPicPr>
          <p:cNvPr id="29704" name="Picture 6" descr="hviteStriper2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5013325"/>
            <a:ext cx="7920000" cy="115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76200" y="4722813"/>
            <a:ext cx="7920000" cy="239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b-NO">
              <a:solidFill>
                <a:srgbClr val="FFFFFF"/>
              </a:solidFill>
              <a:ea typeface="ＭＳ Ｐゴシック" pitchFamily="35" charset="-128"/>
            </a:endParaRPr>
          </a:p>
        </p:txBody>
      </p:sp>
      <p:sp>
        <p:nvSpPr>
          <p:cNvPr id="29707" name="Rectangle 11"/>
          <p:cNvSpPr>
            <a:spLocks noChangeArrowheads="1"/>
          </p:cNvSpPr>
          <p:nvPr/>
        </p:nvSpPr>
        <p:spPr bwMode="auto">
          <a:xfrm>
            <a:off x="76200" y="3951288"/>
            <a:ext cx="7920000" cy="717550"/>
          </a:xfrm>
          <a:prstGeom prst="rect">
            <a:avLst/>
          </a:prstGeom>
          <a:solidFill>
            <a:srgbClr val="002943">
              <a:alpha val="7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b-NO">
              <a:solidFill>
                <a:srgbClr val="000000"/>
              </a:solidFill>
            </a:endParaRPr>
          </a:p>
        </p:txBody>
      </p:sp>
      <p:sp>
        <p:nvSpPr>
          <p:cNvPr id="29698" name="Title Placeholder 1"/>
          <p:cNvSpPr>
            <a:spLocks noGrp="1"/>
          </p:cNvSpPr>
          <p:nvPr>
            <p:ph type="ctrTitle"/>
          </p:nvPr>
        </p:nvSpPr>
        <p:spPr>
          <a:xfrm>
            <a:off x="142874" y="3992563"/>
            <a:ext cx="7820025" cy="676275"/>
          </a:xfrm>
        </p:spPr>
        <p:txBody>
          <a:bodyPr lIns="108000" tIns="36000" rIns="36000" bIns="36000"/>
          <a:lstStyle>
            <a:lvl1pPr>
              <a:defRPr smtClean="0">
                <a:solidFill>
                  <a:schemeClr val="bg1"/>
                </a:solidFill>
                <a:latin typeface="Tahoma" pitchFamily="34" charset="0"/>
              </a:defRPr>
            </a:lvl1pPr>
          </a:lstStyle>
          <a:p>
            <a:r>
              <a:rPr lang="nb-NO" smtClean="0"/>
              <a:t>Klikk for å redigere tittelstil</a:t>
            </a:r>
          </a:p>
        </p:txBody>
      </p:sp>
      <p:sp>
        <p:nvSpPr>
          <p:cNvPr id="29708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42875" y="4722813"/>
            <a:ext cx="7829550" cy="239712"/>
          </a:xfrm>
        </p:spPr>
        <p:txBody>
          <a:bodyPr lIns="108000" tIns="36000" rIns="36000" bIns="36000" anchor="ctr"/>
          <a:lstStyle>
            <a:lvl1pPr marL="0" indent="0">
              <a:buFont typeface="Wingdings" pitchFamily="2" charset="2"/>
              <a:buNone/>
              <a:defRPr sz="1200" smtClean="0">
                <a:latin typeface="Tahoma" pitchFamily="34" charset="0"/>
              </a:defRPr>
            </a:lvl1pPr>
          </a:lstStyle>
          <a:p>
            <a:r>
              <a:rPr lang="nb-NO" smtClean="0"/>
              <a:t>Klikk for å redigere undertittelstil i malen</a:t>
            </a:r>
          </a:p>
        </p:txBody>
      </p:sp>
      <p:pic>
        <p:nvPicPr>
          <p:cNvPr id="29709" name="Picture 8" descr="nhologo1_neg_RGB.pn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88" y="5213350"/>
            <a:ext cx="396875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ktangel 12"/>
          <p:cNvSpPr/>
          <p:nvPr userDrawn="1"/>
        </p:nvSpPr>
        <p:spPr>
          <a:xfrm rot="16200000">
            <a:off x="8591550" y="6343649"/>
            <a:ext cx="885826" cy="23812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700" dirty="0">
                <a:solidFill>
                  <a:srgbClr val="FFFFFF"/>
                </a:solidFill>
              </a:rPr>
              <a:t>Foto: Jo Michael</a:t>
            </a:r>
          </a:p>
        </p:txBody>
      </p:sp>
    </p:spTree>
    <p:extLst>
      <p:ext uri="{BB962C8B-B14F-4D97-AF65-F5344CB8AC3E}">
        <p14:creationId xmlns:p14="http://schemas.microsoft.com/office/powerpoint/2010/main" val="2373706632"/>
      </p:ext>
    </p:extLst>
  </p:cSld>
  <p:clrMapOvr>
    <a:masterClrMapping/>
  </p:clrMapOvr>
  <p:transition>
    <p:fade/>
  </p:transition>
  <p:hf hdr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 descr="verden.jpg"/>
          <p:cNvPicPr>
            <a:picLocks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>
          <a:xfrm>
            <a:off x="-9526" y="-2027"/>
            <a:ext cx="9177794" cy="6858000"/>
          </a:xfrm>
          <a:prstGeom prst="rect">
            <a:avLst/>
          </a:prstGeom>
        </p:spPr>
      </p:pic>
      <p:pic>
        <p:nvPicPr>
          <p:cNvPr id="29704" name="Picture 6" descr="hviteStriper2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250" y="5003800"/>
            <a:ext cx="7920000" cy="115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76200" y="4722813"/>
            <a:ext cx="7920000" cy="239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b-NO">
              <a:solidFill>
                <a:srgbClr val="FFFFFF"/>
              </a:solidFill>
              <a:ea typeface="ＭＳ Ｐゴシック" pitchFamily="35" charset="-128"/>
            </a:endParaRPr>
          </a:p>
        </p:txBody>
      </p:sp>
      <p:sp>
        <p:nvSpPr>
          <p:cNvPr id="29707" name="Rectangle 11"/>
          <p:cNvSpPr>
            <a:spLocks noChangeArrowheads="1"/>
          </p:cNvSpPr>
          <p:nvPr/>
        </p:nvSpPr>
        <p:spPr bwMode="auto">
          <a:xfrm>
            <a:off x="76200" y="3951288"/>
            <a:ext cx="7920000" cy="717550"/>
          </a:xfrm>
          <a:prstGeom prst="rect">
            <a:avLst/>
          </a:prstGeom>
          <a:solidFill>
            <a:srgbClr val="002943">
              <a:alpha val="7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b-NO">
              <a:solidFill>
                <a:srgbClr val="000000"/>
              </a:solidFill>
            </a:endParaRPr>
          </a:p>
        </p:txBody>
      </p:sp>
      <p:sp>
        <p:nvSpPr>
          <p:cNvPr id="29698" name="Title Placeholder 1"/>
          <p:cNvSpPr>
            <a:spLocks noGrp="1"/>
          </p:cNvSpPr>
          <p:nvPr>
            <p:ph type="ctrTitle"/>
          </p:nvPr>
        </p:nvSpPr>
        <p:spPr>
          <a:xfrm>
            <a:off x="142875" y="3992563"/>
            <a:ext cx="7791450" cy="676275"/>
          </a:xfrm>
        </p:spPr>
        <p:txBody>
          <a:bodyPr lIns="108000" tIns="36000" rIns="36000" bIns="36000"/>
          <a:lstStyle>
            <a:lvl1pPr>
              <a:defRPr smtClean="0">
                <a:solidFill>
                  <a:schemeClr val="bg1"/>
                </a:solidFill>
                <a:latin typeface="Tahoma" pitchFamily="34" charset="0"/>
              </a:defRPr>
            </a:lvl1pPr>
          </a:lstStyle>
          <a:p>
            <a:r>
              <a:rPr lang="nb-NO" smtClean="0"/>
              <a:t>Klikk for å redigere tittelstil</a:t>
            </a:r>
          </a:p>
        </p:txBody>
      </p:sp>
      <p:sp>
        <p:nvSpPr>
          <p:cNvPr id="29708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42875" y="4722813"/>
            <a:ext cx="7791450" cy="239712"/>
          </a:xfrm>
        </p:spPr>
        <p:txBody>
          <a:bodyPr lIns="108000" tIns="36000" rIns="36000" bIns="36000" anchor="ctr"/>
          <a:lstStyle>
            <a:lvl1pPr marL="0" indent="0">
              <a:buFont typeface="Wingdings" pitchFamily="2" charset="2"/>
              <a:buNone/>
              <a:defRPr sz="1200" smtClean="0">
                <a:latin typeface="Tahoma" pitchFamily="34" charset="0"/>
              </a:defRPr>
            </a:lvl1pPr>
          </a:lstStyle>
          <a:p>
            <a:r>
              <a:rPr lang="nb-NO" smtClean="0"/>
              <a:t>Klikk for å redigere undertittelstil i malen</a:t>
            </a:r>
          </a:p>
        </p:txBody>
      </p:sp>
      <p:pic>
        <p:nvPicPr>
          <p:cNvPr id="29709" name="Picture 8" descr="nhologo1_neg_RGB.pn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88" y="5213350"/>
            <a:ext cx="396875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ktangel 12"/>
          <p:cNvSpPr/>
          <p:nvPr userDrawn="1"/>
        </p:nvSpPr>
        <p:spPr>
          <a:xfrm rot="16200000">
            <a:off x="8610600" y="6343649"/>
            <a:ext cx="885826" cy="23812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700" dirty="0">
                <a:solidFill>
                  <a:srgbClr val="FFFFFF"/>
                </a:solidFill>
              </a:rPr>
              <a:t>Foto: Jo Michael</a:t>
            </a:r>
          </a:p>
        </p:txBody>
      </p:sp>
    </p:spTree>
    <p:extLst>
      <p:ext uri="{BB962C8B-B14F-4D97-AF65-F5344CB8AC3E}">
        <p14:creationId xmlns:p14="http://schemas.microsoft.com/office/powerpoint/2010/main" val="3396611494"/>
      </p:ext>
    </p:extLst>
  </p:cSld>
  <p:clrMapOvr>
    <a:masterClrMapping/>
  </p:clrMapOvr>
  <p:transition>
    <p:fade/>
  </p:transition>
  <p:hf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 descr="kuleramme.jpg"/>
          <p:cNvPicPr>
            <a:picLocks/>
          </p:cNvPicPr>
          <p:nvPr userDrawn="1"/>
        </p:nvPicPr>
        <p:blipFill>
          <a:blip r:embed="rId2"/>
          <a:srcRect l="1132" r="-70"/>
          <a:stretch>
            <a:fillRect/>
          </a:stretch>
        </p:blipFill>
        <p:spPr>
          <a:xfrm>
            <a:off x="0" y="3489"/>
            <a:ext cx="9153525" cy="6850800"/>
          </a:xfrm>
          <a:prstGeom prst="rect">
            <a:avLst/>
          </a:prstGeom>
        </p:spPr>
      </p:pic>
      <p:pic>
        <p:nvPicPr>
          <p:cNvPr id="29704" name="Picture 6" descr="hviteStriper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5039202"/>
            <a:ext cx="7920000" cy="115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76200" y="4722813"/>
            <a:ext cx="7920000" cy="239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b-NO">
              <a:solidFill>
                <a:srgbClr val="FFFFFF"/>
              </a:solidFill>
              <a:ea typeface="ＭＳ Ｐゴシック" pitchFamily="35" charset="-128"/>
            </a:endParaRPr>
          </a:p>
        </p:txBody>
      </p:sp>
      <p:sp>
        <p:nvSpPr>
          <p:cNvPr id="29707" name="Rectangle 11"/>
          <p:cNvSpPr>
            <a:spLocks noChangeArrowheads="1"/>
          </p:cNvSpPr>
          <p:nvPr/>
        </p:nvSpPr>
        <p:spPr bwMode="auto">
          <a:xfrm>
            <a:off x="76200" y="3951288"/>
            <a:ext cx="7920000" cy="717550"/>
          </a:xfrm>
          <a:prstGeom prst="rect">
            <a:avLst/>
          </a:prstGeom>
          <a:solidFill>
            <a:srgbClr val="002943">
              <a:alpha val="7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b-NO"/>
          </a:p>
        </p:txBody>
      </p:sp>
      <p:sp>
        <p:nvSpPr>
          <p:cNvPr id="29698" name="Title Placeholder 1"/>
          <p:cNvSpPr>
            <a:spLocks noGrp="1"/>
          </p:cNvSpPr>
          <p:nvPr>
            <p:ph type="ctrTitle"/>
          </p:nvPr>
        </p:nvSpPr>
        <p:spPr>
          <a:xfrm>
            <a:off x="142874" y="3992563"/>
            <a:ext cx="7800975" cy="676275"/>
          </a:xfrm>
        </p:spPr>
        <p:txBody>
          <a:bodyPr lIns="108000" tIns="36000" rIns="36000" bIns="36000"/>
          <a:lstStyle>
            <a:lvl1pPr>
              <a:defRPr smtClean="0">
                <a:solidFill>
                  <a:schemeClr val="bg1"/>
                </a:solidFill>
                <a:latin typeface="Tahoma" pitchFamily="34" charset="0"/>
              </a:defRPr>
            </a:lvl1pPr>
          </a:lstStyle>
          <a:p>
            <a:r>
              <a:rPr lang="nb-NO" smtClean="0"/>
              <a:t>Klikk for å redigere tittelstil</a:t>
            </a:r>
          </a:p>
        </p:txBody>
      </p:sp>
      <p:sp>
        <p:nvSpPr>
          <p:cNvPr id="29708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42875" y="4722813"/>
            <a:ext cx="7791450" cy="239712"/>
          </a:xfrm>
        </p:spPr>
        <p:txBody>
          <a:bodyPr lIns="108000" tIns="36000" rIns="36000" bIns="36000" anchor="ctr"/>
          <a:lstStyle>
            <a:lvl1pPr marL="0" indent="0">
              <a:buFont typeface="Wingdings" pitchFamily="2" charset="2"/>
              <a:buNone/>
              <a:defRPr sz="1200" smtClean="0">
                <a:latin typeface="Tahoma" pitchFamily="34" charset="0"/>
              </a:defRPr>
            </a:lvl1pPr>
          </a:lstStyle>
          <a:p>
            <a:r>
              <a:rPr lang="nb-NO" smtClean="0"/>
              <a:t>Klikk for å redigere undertittelstil i malen</a:t>
            </a:r>
          </a:p>
        </p:txBody>
      </p:sp>
      <p:sp>
        <p:nvSpPr>
          <p:cNvPr id="13" name="Rektangel 12"/>
          <p:cNvSpPr/>
          <p:nvPr userDrawn="1"/>
        </p:nvSpPr>
        <p:spPr>
          <a:xfrm rot="16200000">
            <a:off x="8591550" y="6324599"/>
            <a:ext cx="885826" cy="23812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700" dirty="0" smtClean="0"/>
              <a:t>Foto: Jo Michael</a:t>
            </a:r>
            <a:endParaRPr lang="nb-NO" sz="700" dirty="0"/>
          </a:p>
        </p:txBody>
      </p:sp>
      <p:pic>
        <p:nvPicPr>
          <p:cNvPr id="15" name="Bilde 14" descr="nhologo1innlandet_neg_CMYK.gif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40976" y="5207387"/>
            <a:ext cx="369570" cy="5715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hf hdr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42950" y="188910"/>
            <a:ext cx="7943850" cy="1143000"/>
          </a:xfrm>
        </p:spPr>
        <p:txBody>
          <a:bodyPr/>
          <a:lstStyle/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742950" y="1600200"/>
            <a:ext cx="7943850" cy="4525963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6724650" y="6356350"/>
            <a:ext cx="1295400" cy="365125"/>
          </a:xfrm>
        </p:spPr>
        <p:txBody>
          <a:bodyPr/>
          <a:lstStyle>
            <a:lvl1pPr>
              <a:defRPr/>
            </a:lvl1pPr>
          </a:lstStyle>
          <a:p>
            <a:fld id="{091BBC64-CAE1-40B5-8CC3-E9460B0BE8CF}" type="datetime1">
              <a:rPr lang="nb-NO"/>
              <a:pPr/>
              <a:t>09.12.2014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742950" y="6356350"/>
            <a:ext cx="42291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[Presentasjonsheading]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fld id="{6A94A588-5B2D-41D7-ACE9-4782F60A0AA9}" type="slidenum">
              <a:rPr lang="nb-NO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01378000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A3735-4667-4919-BC16-6266ABCB27E4}" type="datetimeFigureOut">
              <a:rPr lang="nb-NO"/>
              <a:pPr/>
              <a:t>09.12.2014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F336C-38CF-4CF9-9BC6-7F37C8D25F65}" type="slidenum">
              <a:rPr lang="nb-NO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84104920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A3735-4667-4919-BC16-6266ABCB27E4}" type="datetimeFigureOut">
              <a:rPr lang="nb-NO"/>
              <a:pPr/>
              <a:t>09.12.2014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F336C-38CF-4CF9-9BC6-7F37C8D25F65}" type="slidenum">
              <a:rPr lang="nb-NO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5743895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A3735-4667-4919-BC16-6266ABCB27E4}" type="datetimeFigureOut">
              <a:rPr lang="nb-NO"/>
              <a:pPr/>
              <a:t>09.12.2014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F336C-38CF-4CF9-9BC6-7F37C8D25F65}" type="slidenum">
              <a:rPr lang="nb-NO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3391886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A3735-4667-4919-BC16-6266ABCB27E4}" type="datetimeFigureOut">
              <a:rPr lang="nb-NO"/>
              <a:pPr/>
              <a:t>09.12.2014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F336C-38CF-4CF9-9BC6-7F37C8D25F65}" type="slidenum">
              <a:rPr lang="nb-NO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03677700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A3735-4667-4919-BC16-6266ABCB27E4}" type="datetimeFigureOut">
              <a:rPr lang="nb-NO"/>
              <a:pPr/>
              <a:t>09.12.2014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F336C-38CF-4CF9-9BC6-7F37C8D25F65}" type="slidenum">
              <a:rPr lang="nb-NO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13888855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A3735-4667-4919-BC16-6266ABCB27E4}" type="datetimeFigureOut">
              <a:rPr lang="nb-NO"/>
              <a:pPr/>
              <a:t>09.12.2014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F336C-38CF-4CF9-9BC6-7F37C8D25F65}" type="slidenum">
              <a:rPr lang="nb-NO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24702043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A3735-4667-4919-BC16-6266ABCB27E4}" type="datetimeFigureOut">
              <a:rPr lang="nb-NO"/>
              <a:pPr/>
              <a:t>09.12.2014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F336C-38CF-4CF9-9BC6-7F37C8D25F65}" type="slidenum">
              <a:rPr lang="nb-NO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17390267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A3735-4667-4919-BC16-6266ABCB27E4}" type="datetimeFigureOut">
              <a:rPr lang="nb-NO"/>
              <a:pPr/>
              <a:t>09.12.2014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F336C-38CF-4CF9-9BC6-7F37C8D25F65}" type="slidenum">
              <a:rPr lang="nb-NO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78388383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smtClean="0"/>
              <a:t>Klikk ikonet for å legge til et bilde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A3735-4667-4919-BC16-6266ABCB27E4}" type="datetimeFigureOut">
              <a:rPr lang="nb-NO"/>
              <a:pPr/>
              <a:t>09.12.2014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F336C-38CF-4CF9-9BC6-7F37C8D25F65}" type="slidenum">
              <a:rPr lang="nb-NO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7231741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5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e 13" descr="sjakk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8813" cy="6854400"/>
          </a:xfrm>
          <a:prstGeom prst="rect">
            <a:avLst/>
          </a:prstGeom>
        </p:spPr>
      </p:pic>
      <p:pic>
        <p:nvPicPr>
          <p:cNvPr id="29704" name="Picture 6" descr="hviteStriper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5013325"/>
            <a:ext cx="7920000" cy="115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76200" y="4722813"/>
            <a:ext cx="7920000" cy="239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b-NO">
              <a:solidFill>
                <a:srgbClr val="FFFFFF"/>
              </a:solidFill>
              <a:ea typeface="ＭＳ Ｐゴシック" pitchFamily="35" charset="-128"/>
            </a:endParaRPr>
          </a:p>
        </p:txBody>
      </p:sp>
      <p:sp>
        <p:nvSpPr>
          <p:cNvPr id="29707" name="Rectangle 11"/>
          <p:cNvSpPr>
            <a:spLocks noChangeArrowheads="1"/>
          </p:cNvSpPr>
          <p:nvPr/>
        </p:nvSpPr>
        <p:spPr bwMode="auto">
          <a:xfrm>
            <a:off x="76200" y="3951288"/>
            <a:ext cx="7920000" cy="717550"/>
          </a:xfrm>
          <a:prstGeom prst="rect">
            <a:avLst/>
          </a:prstGeom>
          <a:solidFill>
            <a:srgbClr val="002943">
              <a:alpha val="7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b-NO"/>
          </a:p>
        </p:txBody>
      </p:sp>
      <p:sp>
        <p:nvSpPr>
          <p:cNvPr id="29698" name="Title Placeholder 1"/>
          <p:cNvSpPr>
            <a:spLocks noGrp="1"/>
          </p:cNvSpPr>
          <p:nvPr>
            <p:ph type="ctrTitle"/>
          </p:nvPr>
        </p:nvSpPr>
        <p:spPr>
          <a:xfrm>
            <a:off x="142875" y="3992563"/>
            <a:ext cx="7810500" cy="676275"/>
          </a:xfrm>
        </p:spPr>
        <p:txBody>
          <a:bodyPr lIns="108000" tIns="36000" rIns="36000" bIns="36000"/>
          <a:lstStyle>
            <a:lvl1pPr>
              <a:defRPr smtClean="0">
                <a:solidFill>
                  <a:schemeClr val="bg1"/>
                </a:solidFill>
                <a:latin typeface="Tahoma" pitchFamily="34" charset="0"/>
              </a:defRPr>
            </a:lvl1pPr>
          </a:lstStyle>
          <a:p>
            <a:r>
              <a:rPr lang="nb-NO" smtClean="0"/>
              <a:t>Klikk for å redigere tittelstil</a:t>
            </a:r>
          </a:p>
        </p:txBody>
      </p:sp>
      <p:sp>
        <p:nvSpPr>
          <p:cNvPr id="29708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42875" y="4722813"/>
            <a:ext cx="7800975" cy="239712"/>
          </a:xfrm>
        </p:spPr>
        <p:txBody>
          <a:bodyPr lIns="108000" tIns="36000" rIns="36000" bIns="36000" anchor="ctr"/>
          <a:lstStyle>
            <a:lvl1pPr marL="0" indent="0">
              <a:buFont typeface="Wingdings" pitchFamily="2" charset="2"/>
              <a:buNone/>
              <a:defRPr sz="1200" smtClean="0">
                <a:latin typeface="Tahoma" pitchFamily="34" charset="0"/>
              </a:defRPr>
            </a:lvl1pPr>
          </a:lstStyle>
          <a:p>
            <a:r>
              <a:rPr lang="nb-NO" smtClean="0"/>
              <a:t>Klikk for å redigere undertittelstil i malen</a:t>
            </a:r>
          </a:p>
        </p:txBody>
      </p:sp>
      <p:sp>
        <p:nvSpPr>
          <p:cNvPr id="15" name="Rektangel 14"/>
          <p:cNvSpPr/>
          <p:nvPr userDrawn="1"/>
        </p:nvSpPr>
        <p:spPr>
          <a:xfrm rot="16200000">
            <a:off x="8601075" y="6296024"/>
            <a:ext cx="885826" cy="23812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700" dirty="0" smtClean="0"/>
              <a:t>Foto: Jo Michael</a:t>
            </a:r>
            <a:endParaRPr lang="nb-NO" sz="700" dirty="0"/>
          </a:p>
        </p:txBody>
      </p:sp>
      <p:pic>
        <p:nvPicPr>
          <p:cNvPr id="13" name="Bilde 12" descr="nhologo1innlandet_neg_CMYK.gif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40976" y="5216013"/>
            <a:ext cx="369570" cy="5715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hf hdr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A3735-4667-4919-BC16-6266ABCB27E4}" type="datetimeFigureOut">
              <a:rPr lang="nb-NO"/>
              <a:pPr/>
              <a:t>09.12.2014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F336C-38CF-4CF9-9BC6-7F37C8D25F65}" type="slidenum">
              <a:rPr lang="nb-NO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20575364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A3735-4667-4919-BC16-6266ABCB27E4}" type="datetimeFigureOut">
              <a:rPr lang="nb-NO"/>
              <a:pPr/>
              <a:t>09.12.2014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F336C-38CF-4CF9-9BC6-7F37C8D25F65}" type="slidenum">
              <a:rPr lang="nb-NO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71286560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tel, innhold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E9A50C-1E59-4FA2-BE34-ADA6F1AE11DE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149180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1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e 12" descr="arbeidsliv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-1"/>
            <a:ext cx="9155786" cy="6854400"/>
          </a:xfrm>
          <a:prstGeom prst="rect">
            <a:avLst/>
          </a:prstGeom>
        </p:spPr>
      </p:pic>
      <p:pic>
        <p:nvPicPr>
          <p:cNvPr id="29704" name="Picture 6" descr="hviteStriper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5013325"/>
            <a:ext cx="7920000" cy="115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76200" y="4722813"/>
            <a:ext cx="7920000" cy="239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b-NO">
              <a:solidFill>
                <a:srgbClr val="FFFFFF"/>
              </a:solidFill>
              <a:ea typeface="ＭＳ Ｐゴシック" pitchFamily="35" charset="-128"/>
            </a:endParaRPr>
          </a:p>
        </p:txBody>
      </p:sp>
      <p:sp>
        <p:nvSpPr>
          <p:cNvPr id="29707" name="Rectangle 11"/>
          <p:cNvSpPr>
            <a:spLocks noChangeArrowheads="1"/>
          </p:cNvSpPr>
          <p:nvPr/>
        </p:nvSpPr>
        <p:spPr bwMode="auto">
          <a:xfrm>
            <a:off x="76200" y="3951288"/>
            <a:ext cx="7920000" cy="717550"/>
          </a:xfrm>
          <a:prstGeom prst="rect">
            <a:avLst/>
          </a:prstGeom>
          <a:solidFill>
            <a:srgbClr val="002943">
              <a:alpha val="7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b-NO"/>
          </a:p>
        </p:txBody>
      </p:sp>
      <p:sp>
        <p:nvSpPr>
          <p:cNvPr id="29698" name="Title Placeholder 1"/>
          <p:cNvSpPr>
            <a:spLocks noGrp="1"/>
          </p:cNvSpPr>
          <p:nvPr>
            <p:ph type="ctrTitle"/>
          </p:nvPr>
        </p:nvSpPr>
        <p:spPr>
          <a:xfrm>
            <a:off x="142875" y="3992563"/>
            <a:ext cx="7810500" cy="676275"/>
          </a:xfrm>
        </p:spPr>
        <p:txBody>
          <a:bodyPr lIns="108000" tIns="36000" rIns="36000" bIns="36000"/>
          <a:lstStyle>
            <a:lvl1pPr>
              <a:defRPr smtClean="0">
                <a:solidFill>
                  <a:schemeClr val="bg1"/>
                </a:solidFill>
                <a:latin typeface="Tahoma" pitchFamily="34" charset="0"/>
              </a:defRPr>
            </a:lvl1pPr>
          </a:lstStyle>
          <a:p>
            <a:r>
              <a:rPr lang="nb-NO" smtClean="0"/>
              <a:t>Klikk for å redigere tittelstil</a:t>
            </a:r>
          </a:p>
        </p:txBody>
      </p:sp>
      <p:sp>
        <p:nvSpPr>
          <p:cNvPr id="29708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42875" y="4722813"/>
            <a:ext cx="7800975" cy="239712"/>
          </a:xfrm>
        </p:spPr>
        <p:txBody>
          <a:bodyPr lIns="108000" tIns="36000" rIns="36000" bIns="36000" anchor="ctr"/>
          <a:lstStyle>
            <a:lvl1pPr marL="0" indent="0">
              <a:buFont typeface="Wingdings" pitchFamily="2" charset="2"/>
              <a:buNone/>
              <a:defRPr sz="1200" smtClean="0">
                <a:latin typeface="Tahoma" pitchFamily="34" charset="0"/>
              </a:defRPr>
            </a:lvl1pPr>
          </a:lstStyle>
          <a:p>
            <a:r>
              <a:rPr lang="nb-NO" smtClean="0"/>
              <a:t>Klikk for å redigere undertittelstil i malen</a:t>
            </a:r>
          </a:p>
        </p:txBody>
      </p:sp>
      <p:sp>
        <p:nvSpPr>
          <p:cNvPr id="14" name="Rektangel 13"/>
          <p:cNvSpPr/>
          <p:nvPr userDrawn="1"/>
        </p:nvSpPr>
        <p:spPr>
          <a:xfrm rot="16200000">
            <a:off x="8601075" y="6296024"/>
            <a:ext cx="885826" cy="23812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700" dirty="0" smtClean="0"/>
              <a:t>Foto: Jo Michael</a:t>
            </a:r>
            <a:endParaRPr lang="nb-NO" sz="700" dirty="0"/>
          </a:p>
        </p:txBody>
      </p:sp>
      <p:pic>
        <p:nvPicPr>
          <p:cNvPr id="15" name="Bilde 14" descr="nhologo1innlandet_neg_CMYK.gif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40976" y="5207387"/>
            <a:ext cx="369570" cy="5715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2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 descr="detgodeliv.jpg"/>
          <p:cNvPicPr>
            <a:picLocks noChangeAspect="1"/>
          </p:cNvPicPr>
          <p:nvPr userDrawn="1"/>
        </p:nvPicPr>
        <p:blipFill>
          <a:blip r:embed="rId2"/>
          <a:srcRect l="619"/>
          <a:stretch>
            <a:fillRect/>
          </a:stretch>
        </p:blipFill>
        <p:spPr>
          <a:xfrm>
            <a:off x="0" y="-2325"/>
            <a:ext cx="9173061" cy="6858000"/>
          </a:xfrm>
          <a:prstGeom prst="rect">
            <a:avLst/>
          </a:prstGeom>
        </p:spPr>
      </p:pic>
      <p:pic>
        <p:nvPicPr>
          <p:cNvPr id="29704" name="Picture 6" descr="hviteStriper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5013325"/>
            <a:ext cx="7920000" cy="115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76200" y="4722813"/>
            <a:ext cx="7920000" cy="239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b-NO">
              <a:solidFill>
                <a:srgbClr val="FFFFFF"/>
              </a:solidFill>
              <a:ea typeface="ＭＳ Ｐゴシック" pitchFamily="35" charset="-128"/>
            </a:endParaRPr>
          </a:p>
        </p:txBody>
      </p:sp>
      <p:sp>
        <p:nvSpPr>
          <p:cNvPr id="29707" name="Rectangle 11"/>
          <p:cNvSpPr>
            <a:spLocks noChangeArrowheads="1"/>
          </p:cNvSpPr>
          <p:nvPr/>
        </p:nvSpPr>
        <p:spPr bwMode="auto">
          <a:xfrm>
            <a:off x="76200" y="3951288"/>
            <a:ext cx="7920000" cy="717550"/>
          </a:xfrm>
          <a:prstGeom prst="rect">
            <a:avLst/>
          </a:prstGeom>
          <a:solidFill>
            <a:srgbClr val="002943">
              <a:alpha val="7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b-NO"/>
          </a:p>
        </p:txBody>
      </p:sp>
      <p:sp>
        <p:nvSpPr>
          <p:cNvPr id="29698" name="Title Placeholder 1"/>
          <p:cNvSpPr>
            <a:spLocks noGrp="1"/>
          </p:cNvSpPr>
          <p:nvPr>
            <p:ph type="ctrTitle"/>
          </p:nvPr>
        </p:nvSpPr>
        <p:spPr>
          <a:xfrm>
            <a:off x="142875" y="3992563"/>
            <a:ext cx="7810500" cy="676275"/>
          </a:xfrm>
        </p:spPr>
        <p:txBody>
          <a:bodyPr lIns="108000" tIns="36000" rIns="36000" bIns="36000"/>
          <a:lstStyle>
            <a:lvl1pPr>
              <a:defRPr smtClean="0">
                <a:solidFill>
                  <a:schemeClr val="bg1"/>
                </a:solidFill>
                <a:latin typeface="Tahoma" pitchFamily="34" charset="0"/>
              </a:defRPr>
            </a:lvl1pPr>
          </a:lstStyle>
          <a:p>
            <a:r>
              <a:rPr lang="nb-NO" smtClean="0"/>
              <a:t>Klikk for å redigere tittelstil</a:t>
            </a:r>
          </a:p>
        </p:txBody>
      </p:sp>
      <p:sp>
        <p:nvSpPr>
          <p:cNvPr id="29708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42875" y="4722813"/>
            <a:ext cx="7800975" cy="239712"/>
          </a:xfrm>
        </p:spPr>
        <p:txBody>
          <a:bodyPr lIns="108000" tIns="36000" rIns="36000" bIns="36000" anchor="ctr"/>
          <a:lstStyle>
            <a:lvl1pPr marL="0" indent="0">
              <a:buFont typeface="Wingdings" pitchFamily="2" charset="2"/>
              <a:buNone/>
              <a:defRPr sz="1200" smtClean="0">
                <a:latin typeface="Tahoma" pitchFamily="34" charset="0"/>
              </a:defRPr>
            </a:lvl1pPr>
          </a:lstStyle>
          <a:p>
            <a:r>
              <a:rPr lang="nb-NO" smtClean="0"/>
              <a:t>Klikk for å redigere undertittelstil i malen</a:t>
            </a:r>
          </a:p>
        </p:txBody>
      </p:sp>
      <p:sp>
        <p:nvSpPr>
          <p:cNvPr id="13" name="Rektangel 12"/>
          <p:cNvSpPr/>
          <p:nvPr userDrawn="1"/>
        </p:nvSpPr>
        <p:spPr>
          <a:xfrm rot="16200000">
            <a:off x="8591550" y="6334124"/>
            <a:ext cx="885826" cy="23812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700" dirty="0" smtClean="0"/>
              <a:t>Foto: Jo Michael</a:t>
            </a:r>
            <a:endParaRPr lang="nb-NO" sz="700" dirty="0"/>
          </a:p>
        </p:txBody>
      </p:sp>
      <p:pic>
        <p:nvPicPr>
          <p:cNvPr id="15" name="Bilde 14" descr="nhologo1innlandet_neg_CMYK.gif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40976" y="5224639"/>
            <a:ext cx="369570" cy="5715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hf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5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 descr="tastatur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-1"/>
            <a:ext cx="9156009" cy="6854400"/>
          </a:xfrm>
          <a:prstGeom prst="rect">
            <a:avLst/>
          </a:prstGeom>
        </p:spPr>
      </p:pic>
      <p:pic>
        <p:nvPicPr>
          <p:cNvPr id="29704" name="Picture 6" descr="hviteStriper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199" y="5013324"/>
            <a:ext cx="7920000" cy="115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76200" y="4722813"/>
            <a:ext cx="7920000" cy="239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nb-NO">
              <a:solidFill>
                <a:srgbClr val="FFFFFF"/>
              </a:solidFill>
              <a:ea typeface="ＭＳ Ｐゴシック" pitchFamily="35" charset="-128"/>
            </a:endParaRPr>
          </a:p>
        </p:txBody>
      </p:sp>
      <p:sp>
        <p:nvSpPr>
          <p:cNvPr id="29707" name="Rectangle 11"/>
          <p:cNvSpPr>
            <a:spLocks noChangeArrowheads="1"/>
          </p:cNvSpPr>
          <p:nvPr/>
        </p:nvSpPr>
        <p:spPr bwMode="auto">
          <a:xfrm>
            <a:off x="76200" y="3951288"/>
            <a:ext cx="7920000" cy="717550"/>
          </a:xfrm>
          <a:prstGeom prst="rect">
            <a:avLst/>
          </a:prstGeom>
          <a:solidFill>
            <a:srgbClr val="002943">
              <a:alpha val="7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b-NO"/>
          </a:p>
        </p:txBody>
      </p:sp>
      <p:sp>
        <p:nvSpPr>
          <p:cNvPr id="29698" name="Title Placeholder 1"/>
          <p:cNvSpPr>
            <a:spLocks noGrp="1"/>
          </p:cNvSpPr>
          <p:nvPr>
            <p:ph type="ctrTitle"/>
          </p:nvPr>
        </p:nvSpPr>
        <p:spPr>
          <a:xfrm>
            <a:off x="142875" y="3992563"/>
            <a:ext cx="7810500" cy="676275"/>
          </a:xfrm>
        </p:spPr>
        <p:txBody>
          <a:bodyPr lIns="108000" tIns="36000" rIns="36000" bIns="36000"/>
          <a:lstStyle>
            <a:lvl1pPr>
              <a:defRPr smtClean="0">
                <a:solidFill>
                  <a:schemeClr val="bg1"/>
                </a:solidFill>
                <a:latin typeface="Tahoma" pitchFamily="34" charset="0"/>
              </a:defRPr>
            </a:lvl1pPr>
          </a:lstStyle>
          <a:p>
            <a:r>
              <a:rPr lang="nb-NO" smtClean="0"/>
              <a:t>Klikk for å redigere tittelstil</a:t>
            </a:r>
          </a:p>
        </p:txBody>
      </p:sp>
      <p:sp>
        <p:nvSpPr>
          <p:cNvPr id="29708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42875" y="4722813"/>
            <a:ext cx="7800975" cy="239712"/>
          </a:xfrm>
        </p:spPr>
        <p:txBody>
          <a:bodyPr lIns="108000" tIns="36000" rIns="36000" bIns="36000" anchor="ctr"/>
          <a:lstStyle>
            <a:lvl1pPr marL="0" indent="0">
              <a:buFont typeface="Wingdings" pitchFamily="2" charset="2"/>
              <a:buNone/>
              <a:defRPr sz="1200" smtClean="0">
                <a:latin typeface="Tahoma" pitchFamily="34" charset="0"/>
              </a:defRPr>
            </a:lvl1pPr>
          </a:lstStyle>
          <a:p>
            <a:r>
              <a:rPr lang="nb-NO" smtClean="0"/>
              <a:t>Klikk for å redigere undertittelstil i malen</a:t>
            </a:r>
          </a:p>
        </p:txBody>
      </p:sp>
      <p:sp>
        <p:nvSpPr>
          <p:cNvPr id="12" name="Rektangel 11"/>
          <p:cNvSpPr/>
          <p:nvPr userDrawn="1"/>
        </p:nvSpPr>
        <p:spPr>
          <a:xfrm rot="16200000">
            <a:off x="8601075" y="6296024"/>
            <a:ext cx="885826" cy="23812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700" dirty="0" smtClean="0"/>
              <a:t>Foto: Jo Michael</a:t>
            </a:r>
            <a:endParaRPr lang="nb-NO" sz="700" dirty="0"/>
          </a:p>
        </p:txBody>
      </p:sp>
      <p:pic>
        <p:nvPicPr>
          <p:cNvPr id="15" name="Bilde 14" descr="nhologo1innlandet_neg_CMYK.gif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3724" y="5198761"/>
            <a:ext cx="369570" cy="5715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hf hd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55.xml"/><Relationship Id="rId3" Type="http://schemas.openxmlformats.org/officeDocument/2006/relationships/slideLayout" Target="../slideLayouts/slideLayout32.xml"/><Relationship Id="rId21" Type="http://schemas.openxmlformats.org/officeDocument/2006/relationships/slideLayout" Target="../slideLayouts/slideLayout50.xml"/><Relationship Id="rId34" Type="http://schemas.openxmlformats.org/officeDocument/2006/relationships/theme" Target="../theme/theme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54.xml"/><Relationship Id="rId33" Type="http://schemas.openxmlformats.org/officeDocument/2006/relationships/slideLayout" Target="../slideLayouts/slideLayout62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slideLayout" Target="../slideLayouts/slideLayout49.xml"/><Relationship Id="rId29" Type="http://schemas.openxmlformats.org/officeDocument/2006/relationships/slideLayout" Target="../slideLayouts/slideLayout58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24" Type="http://schemas.openxmlformats.org/officeDocument/2006/relationships/slideLayout" Target="../slideLayouts/slideLayout53.xml"/><Relationship Id="rId32" Type="http://schemas.openxmlformats.org/officeDocument/2006/relationships/slideLayout" Target="../slideLayouts/slideLayout61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52.xml"/><Relationship Id="rId28" Type="http://schemas.openxmlformats.org/officeDocument/2006/relationships/slideLayout" Target="../slideLayouts/slideLayout57.xml"/><Relationship Id="rId36" Type="http://schemas.openxmlformats.org/officeDocument/2006/relationships/image" Target="../media/image20.png"/><Relationship Id="rId10" Type="http://schemas.openxmlformats.org/officeDocument/2006/relationships/slideLayout" Target="../slideLayouts/slideLayout39.xml"/><Relationship Id="rId19" Type="http://schemas.openxmlformats.org/officeDocument/2006/relationships/slideLayout" Target="../slideLayouts/slideLayout48.xml"/><Relationship Id="rId31" Type="http://schemas.openxmlformats.org/officeDocument/2006/relationships/slideLayout" Target="../slideLayouts/slideLayout60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51.xml"/><Relationship Id="rId27" Type="http://schemas.openxmlformats.org/officeDocument/2006/relationships/slideLayout" Target="../slideLayouts/slideLayout56.xml"/><Relationship Id="rId30" Type="http://schemas.openxmlformats.org/officeDocument/2006/relationships/slideLayout" Target="../slideLayouts/slideLayout59.xml"/><Relationship Id="rId35" Type="http://schemas.openxmlformats.org/officeDocument/2006/relationships/image" Target="../media/image1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742950" y="274638"/>
            <a:ext cx="79438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smtClean="0"/>
              <a:t>Klikk for å redigere tittelstil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42950" y="1600200"/>
            <a:ext cx="794385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6724650" y="6356350"/>
            <a:ext cx="129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0087B3"/>
                </a:solidFill>
                <a:latin typeface="Tahoma" pitchFamily="34" charset="0"/>
              </a:defRPr>
            </a:lvl1pPr>
          </a:lstStyle>
          <a:p>
            <a:fld id="{890E4877-BAF8-4EA1-A929-9D220FE6F5CD}" type="datetime1">
              <a:rPr lang="nb-NO"/>
              <a:pPr/>
              <a:t>09.12.2014</a:t>
            </a:fld>
            <a:endParaRPr lang="nb-NO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42950" y="6356350"/>
            <a:ext cx="42291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0087B3"/>
                </a:solidFill>
                <a:latin typeface="Tahoma" pitchFamily="34" charset="0"/>
              </a:defRPr>
            </a:lvl1pPr>
          </a:lstStyle>
          <a:p>
            <a:r>
              <a:rPr lang="nb-NO"/>
              <a:t>[Presentasjonsheading]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609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0087B3"/>
                </a:solidFill>
                <a:latin typeface="Tahoma" pitchFamily="34" charset="0"/>
              </a:defRPr>
            </a:lvl1pPr>
          </a:lstStyle>
          <a:p>
            <a:fld id="{3490BB78-907C-42C3-9DA8-E03BC8D4AB14}" type="slidenum">
              <a:rPr lang="nb-NO"/>
              <a:pPr/>
              <a:t>‹#›</a:t>
            </a:fld>
            <a:endParaRPr lang="nb-NO"/>
          </a:p>
        </p:txBody>
      </p:sp>
      <p:pic>
        <p:nvPicPr>
          <p:cNvPr id="13" name="Picture 14" descr="nhologo1innlandet_RGB_stor"/>
          <p:cNvPicPr>
            <a:picLocks noChangeAspect="1" noChangeArrowheads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212936" y="6176121"/>
            <a:ext cx="360362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702" r:id="rId2"/>
    <p:sldLayoutId id="2147483677" r:id="rId3"/>
    <p:sldLayoutId id="2147483678" r:id="rId4"/>
    <p:sldLayoutId id="2147483679" r:id="rId5"/>
    <p:sldLayoutId id="2147483701" r:id="rId6"/>
    <p:sldLayoutId id="2147483697" r:id="rId7"/>
    <p:sldLayoutId id="2147483698" r:id="rId8"/>
    <p:sldLayoutId id="2147483680" r:id="rId9"/>
    <p:sldLayoutId id="2147483681" r:id="rId10"/>
    <p:sldLayoutId id="2147483682" r:id="rId11"/>
    <p:sldLayoutId id="2147483699" r:id="rId12"/>
    <p:sldLayoutId id="2147483683" r:id="rId13"/>
    <p:sldLayoutId id="2147483700" r:id="rId14"/>
    <p:sldLayoutId id="2147483684" r:id="rId15"/>
    <p:sldLayoutId id="2147483685" r:id="rId16"/>
    <p:sldLayoutId id="2147483674" r:id="rId17"/>
    <p:sldLayoutId id="2147483686" r:id="rId18"/>
    <p:sldLayoutId id="2147483687" r:id="rId19"/>
    <p:sldLayoutId id="2147483688" r:id="rId20"/>
    <p:sldLayoutId id="2147483689" r:id="rId21"/>
    <p:sldLayoutId id="2147483690" r:id="rId22"/>
    <p:sldLayoutId id="2147483691" r:id="rId23"/>
    <p:sldLayoutId id="2147483692" r:id="rId24"/>
    <p:sldLayoutId id="2147483693" r:id="rId25"/>
    <p:sldLayoutId id="2147483694" r:id="rId26"/>
    <p:sldLayoutId id="2147483695" r:id="rId27"/>
    <p:sldLayoutId id="2147483696" r:id="rId28"/>
    <p:sldLayoutId id="2147483770" r:id="rId29"/>
  </p:sldLayoutIdLst>
  <p:transition>
    <p:fade/>
  </p:transition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3000" kern="1200">
          <a:solidFill>
            <a:srgbClr val="0087B3"/>
          </a:solidFill>
          <a:latin typeface="Tahoma"/>
          <a:ea typeface="ＭＳ Ｐゴシック" pitchFamily="35" charset="-128"/>
          <a:cs typeface="Tahoma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rgbClr val="0087B3"/>
          </a:solidFill>
          <a:latin typeface="Tahoma" pitchFamily="35" charset="0"/>
          <a:ea typeface="ＭＳ Ｐゴシック" pitchFamily="35" charset="-128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rgbClr val="0087B3"/>
          </a:solidFill>
          <a:latin typeface="Tahoma" pitchFamily="35" charset="0"/>
          <a:ea typeface="ＭＳ Ｐゴシック" pitchFamily="35" charset="-128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rgbClr val="0087B3"/>
          </a:solidFill>
          <a:latin typeface="Tahoma" pitchFamily="35" charset="0"/>
          <a:ea typeface="ＭＳ Ｐゴシック" pitchFamily="35" charset="-128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rgbClr val="0087B3"/>
          </a:solidFill>
          <a:latin typeface="Tahoma" pitchFamily="35" charset="0"/>
          <a:ea typeface="ＭＳ Ｐゴシック" pitchFamily="35" charset="-128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rgbClr val="0087B3"/>
          </a:solidFill>
          <a:latin typeface="Tahoma" pitchFamily="35" charset="0"/>
          <a:ea typeface="ＭＳ Ｐゴシック" pitchFamily="35" charset="-128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rgbClr val="0087B3"/>
          </a:solidFill>
          <a:latin typeface="Tahoma" pitchFamily="35" charset="0"/>
          <a:ea typeface="ＭＳ Ｐゴシック" pitchFamily="35" charset="-128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rgbClr val="0087B3"/>
          </a:solidFill>
          <a:latin typeface="Tahoma" pitchFamily="35" charset="0"/>
          <a:ea typeface="ＭＳ Ｐゴシック" pitchFamily="35" charset="-128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rgbClr val="0087B3"/>
          </a:solidFill>
          <a:latin typeface="Tahoma" pitchFamily="35" charset="0"/>
          <a:ea typeface="ＭＳ Ｐゴシック" pitchFamily="35" charset="-128"/>
        </a:defRPr>
      </a:lvl9pPr>
    </p:titleStyle>
    <p:bodyStyle>
      <a:lvl1pPr marL="182563" indent="-182563" algn="l" defTabSz="457200" rtl="0" eaLnBrk="1" fontAlgn="base" hangingPunct="1">
        <a:spcBef>
          <a:spcPct val="20000"/>
        </a:spcBef>
        <a:spcAft>
          <a:spcPct val="0"/>
        </a:spcAft>
        <a:buClr>
          <a:srgbClr val="0087B3"/>
        </a:buClr>
        <a:buFont typeface="Wingdings" pitchFamily="2" charset="2"/>
        <a:buChar char="§"/>
        <a:defRPr sz="2400" kern="1200">
          <a:solidFill>
            <a:schemeClr val="tx1"/>
          </a:solidFill>
          <a:latin typeface="Tahoma"/>
          <a:ea typeface="ＭＳ Ｐゴシック" pitchFamily="35" charset="-128"/>
          <a:cs typeface="Tahoma"/>
        </a:defRPr>
      </a:lvl1pPr>
      <a:lvl2pPr marL="360363" indent="-185738" algn="l" defTabSz="457200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 kern="1200">
          <a:solidFill>
            <a:schemeClr val="tx1"/>
          </a:solidFill>
          <a:latin typeface="Tahoma"/>
          <a:ea typeface="ＭＳ Ｐゴシック" pitchFamily="35" charset="-128"/>
          <a:cs typeface="Tahoma"/>
        </a:defRPr>
      </a:lvl2pPr>
      <a:lvl3pPr marL="542925" indent="-187325" algn="l" defTabSz="457200" rtl="0" eaLnBrk="1" fontAlgn="base" hangingPunct="1">
        <a:spcBef>
          <a:spcPct val="20000"/>
        </a:spcBef>
        <a:spcAft>
          <a:spcPct val="0"/>
        </a:spcAft>
        <a:buClr>
          <a:srgbClr val="A89A80"/>
        </a:buClr>
        <a:buFont typeface="Wingdings" pitchFamily="2" charset="2"/>
        <a:buChar char="§"/>
        <a:defRPr kern="1200">
          <a:solidFill>
            <a:schemeClr val="tx1"/>
          </a:solidFill>
          <a:latin typeface="Tahoma"/>
          <a:ea typeface="ＭＳ Ｐゴシック" pitchFamily="35" charset="-128"/>
          <a:cs typeface="Tahoma"/>
        </a:defRPr>
      </a:lvl3pPr>
      <a:lvl4pPr marL="712788" indent="-165100" algn="l" defTabSz="457200" rtl="0" eaLnBrk="1" fontAlgn="base" hangingPunct="1">
        <a:spcBef>
          <a:spcPct val="20000"/>
        </a:spcBef>
        <a:spcAft>
          <a:spcPct val="0"/>
        </a:spcAft>
        <a:buClr>
          <a:srgbClr val="E57B20"/>
        </a:buClr>
        <a:buFont typeface="Wingdings" pitchFamily="2" charset="2"/>
        <a:buChar char="§"/>
        <a:defRPr sz="2000" kern="1200">
          <a:solidFill>
            <a:schemeClr val="tx1"/>
          </a:solidFill>
          <a:latin typeface="Tahoma"/>
          <a:ea typeface="ＭＳ Ｐゴシック" pitchFamily="35" charset="-128"/>
          <a:cs typeface="Tahoma"/>
        </a:defRPr>
      </a:lvl4pPr>
      <a:lvl5pPr marL="895350" indent="-173038" algn="l" defTabSz="438150" rtl="0" eaLnBrk="1" fontAlgn="base" hangingPunct="1">
        <a:spcBef>
          <a:spcPct val="20000"/>
        </a:spcBef>
        <a:spcAft>
          <a:spcPct val="0"/>
        </a:spcAft>
        <a:buClr>
          <a:srgbClr val="981D19"/>
        </a:buClr>
        <a:buFont typeface="Wingdings" pitchFamily="2" charset="2"/>
        <a:buChar char="§"/>
        <a:defRPr sz="2000" kern="1200">
          <a:solidFill>
            <a:schemeClr val="tx1"/>
          </a:solidFill>
          <a:latin typeface="Tahoma"/>
          <a:ea typeface="ＭＳ Ｐゴシック" pitchFamily="35" charset="-128"/>
          <a:cs typeface="Tahom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C:\Documents and Settings\HP\Skrivebord\Kunder\NHO\UNNI ut\PPT MAL brukerveiledning\HVIT STRIPE.png"/>
          <p:cNvPicPr>
            <a:picLocks noChangeAspect="1" noChangeArrowheads="1"/>
          </p:cNvPicPr>
          <p:nvPr/>
        </p:nvPicPr>
        <p:blipFill>
          <a:blip r:embed="rId35" cstate="print"/>
          <a:srcRect t="20923"/>
          <a:stretch>
            <a:fillRect/>
          </a:stretch>
        </p:blipFill>
        <p:spPr bwMode="auto">
          <a:xfrm>
            <a:off x="0" y="6159500"/>
            <a:ext cx="9144000" cy="755564"/>
          </a:xfrm>
          <a:prstGeom prst="rect">
            <a:avLst/>
          </a:prstGeom>
          <a:noFill/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742950" y="203198"/>
            <a:ext cx="79438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dirty="0" smtClean="0"/>
              <a:t>Klikk for å redigere tittelstil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42950" y="1600200"/>
            <a:ext cx="794385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6724650" y="6356350"/>
            <a:ext cx="1295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0087B3"/>
                </a:solidFill>
                <a:latin typeface="Tahoma" pitchFamily="34" charset="0"/>
              </a:defRPr>
            </a:lvl1pPr>
          </a:lstStyle>
          <a:p>
            <a:fld id="{890E4877-BAF8-4EA1-A929-9D220FE6F5CD}" type="datetime1">
              <a:rPr lang="nb-NO"/>
              <a:pPr/>
              <a:t>09.12.2014</a:t>
            </a:fld>
            <a:endParaRPr lang="nb-NO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42950" y="6356350"/>
            <a:ext cx="42291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0087B3"/>
                </a:solidFill>
                <a:latin typeface="Tahoma" pitchFamily="34" charset="0"/>
              </a:defRPr>
            </a:lvl1pPr>
          </a:lstStyle>
          <a:p>
            <a:r>
              <a:rPr lang="nb-NO"/>
              <a:t>[Presentasjonsheading]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609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0087B3"/>
                </a:solidFill>
                <a:latin typeface="Tahoma" pitchFamily="34" charset="0"/>
              </a:defRPr>
            </a:lvl1pPr>
          </a:lstStyle>
          <a:p>
            <a:fld id="{3490BB78-907C-42C3-9DA8-E03BC8D4AB14}" type="slidenum">
              <a:rPr lang="nb-NO"/>
              <a:pPr/>
              <a:t>‹#›</a:t>
            </a:fld>
            <a:endParaRPr lang="nb-NO"/>
          </a:p>
        </p:txBody>
      </p:sp>
      <p:pic>
        <p:nvPicPr>
          <p:cNvPr id="16" name="Picture 8" descr="nhologo1_neg_RGB.png"/>
          <p:cNvPicPr>
            <a:picLocks noChangeAspect="1"/>
          </p:cNvPicPr>
          <p:nvPr/>
        </p:nvPicPr>
        <p:blipFill>
          <a:blip r:embed="rId36" cstate="print"/>
          <a:srcRect/>
          <a:stretch>
            <a:fillRect/>
          </a:stretch>
        </p:blipFill>
        <p:spPr bwMode="auto">
          <a:xfrm>
            <a:off x="246744" y="6270171"/>
            <a:ext cx="351082" cy="456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80079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750" r:id="rId14"/>
    <p:sldLayoutId id="2147483751" r:id="rId15"/>
    <p:sldLayoutId id="2147483752" r:id="rId16"/>
    <p:sldLayoutId id="2147483753" r:id="rId17"/>
    <p:sldLayoutId id="2147483754" r:id="rId18"/>
    <p:sldLayoutId id="2147483755" r:id="rId19"/>
    <p:sldLayoutId id="2147483756" r:id="rId20"/>
    <p:sldLayoutId id="2147483757" r:id="rId21"/>
    <p:sldLayoutId id="2147483758" r:id="rId22"/>
    <p:sldLayoutId id="2147483759" r:id="rId23"/>
    <p:sldLayoutId id="2147483760" r:id="rId24"/>
    <p:sldLayoutId id="2147483761" r:id="rId25"/>
    <p:sldLayoutId id="2147483762" r:id="rId26"/>
    <p:sldLayoutId id="2147483763" r:id="rId27"/>
    <p:sldLayoutId id="2147483764" r:id="rId28"/>
    <p:sldLayoutId id="2147483765" r:id="rId29"/>
    <p:sldLayoutId id="2147483766" r:id="rId30"/>
    <p:sldLayoutId id="2147483767" r:id="rId31"/>
    <p:sldLayoutId id="2147483768" r:id="rId32"/>
    <p:sldLayoutId id="2147483769" r:id="rId33"/>
  </p:sldLayoutIdLst>
  <p:transition>
    <p:fade/>
  </p:transition>
  <p:timing>
    <p:tnLst>
      <p:par>
        <p:cTn id="1" dur="indefinite" restart="never" nodeType="tmRoot"/>
      </p:par>
    </p:tnLst>
  </p:timing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3000" kern="1200">
          <a:solidFill>
            <a:srgbClr val="0087B3"/>
          </a:solidFill>
          <a:latin typeface="Tahoma"/>
          <a:ea typeface="ＭＳ Ｐゴシック" pitchFamily="35" charset="-128"/>
          <a:cs typeface="Tahoma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rgbClr val="0087B3"/>
          </a:solidFill>
          <a:latin typeface="Tahoma" pitchFamily="35" charset="0"/>
          <a:ea typeface="ＭＳ Ｐゴシック" pitchFamily="35" charset="-128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rgbClr val="0087B3"/>
          </a:solidFill>
          <a:latin typeface="Tahoma" pitchFamily="35" charset="0"/>
          <a:ea typeface="ＭＳ Ｐゴシック" pitchFamily="35" charset="-128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rgbClr val="0087B3"/>
          </a:solidFill>
          <a:latin typeface="Tahoma" pitchFamily="35" charset="0"/>
          <a:ea typeface="ＭＳ Ｐゴシック" pitchFamily="35" charset="-128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rgbClr val="0087B3"/>
          </a:solidFill>
          <a:latin typeface="Tahoma" pitchFamily="35" charset="0"/>
          <a:ea typeface="ＭＳ Ｐゴシック" pitchFamily="35" charset="-128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rgbClr val="0087B3"/>
          </a:solidFill>
          <a:latin typeface="Tahoma" pitchFamily="35" charset="0"/>
          <a:ea typeface="ＭＳ Ｐゴシック" pitchFamily="35" charset="-128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rgbClr val="0087B3"/>
          </a:solidFill>
          <a:latin typeface="Tahoma" pitchFamily="35" charset="0"/>
          <a:ea typeface="ＭＳ Ｐゴシック" pitchFamily="35" charset="-128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rgbClr val="0087B3"/>
          </a:solidFill>
          <a:latin typeface="Tahoma" pitchFamily="35" charset="0"/>
          <a:ea typeface="ＭＳ Ｐゴシック" pitchFamily="35" charset="-128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3000">
          <a:solidFill>
            <a:srgbClr val="0087B3"/>
          </a:solidFill>
          <a:latin typeface="Tahoma" pitchFamily="35" charset="0"/>
          <a:ea typeface="ＭＳ Ｐゴシック" pitchFamily="35" charset="-128"/>
        </a:defRPr>
      </a:lvl9pPr>
    </p:titleStyle>
    <p:bodyStyle>
      <a:lvl1pPr marL="182563" indent="-182563" algn="l" defTabSz="457200" rtl="0" eaLnBrk="1" fontAlgn="base" hangingPunct="1">
        <a:spcBef>
          <a:spcPct val="20000"/>
        </a:spcBef>
        <a:spcAft>
          <a:spcPct val="0"/>
        </a:spcAft>
        <a:buClr>
          <a:srgbClr val="0087B3"/>
        </a:buClr>
        <a:buFont typeface="Wingdings" pitchFamily="2" charset="2"/>
        <a:buChar char="§"/>
        <a:defRPr sz="2400" kern="1200">
          <a:solidFill>
            <a:schemeClr val="tx1"/>
          </a:solidFill>
          <a:latin typeface="Tahoma"/>
          <a:ea typeface="ＭＳ Ｐゴシック" pitchFamily="35" charset="-128"/>
          <a:cs typeface="Tahoma"/>
        </a:defRPr>
      </a:lvl1pPr>
      <a:lvl2pPr marL="360363" indent="-185738" algn="l" defTabSz="457200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 kern="1200">
          <a:solidFill>
            <a:schemeClr val="tx1"/>
          </a:solidFill>
          <a:latin typeface="Tahoma"/>
          <a:ea typeface="ＭＳ Ｐゴシック" pitchFamily="35" charset="-128"/>
          <a:cs typeface="Tahoma"/>
        </a:defRPr>
      </a:lvl2pPr>
      <a:lvl3pPr marL="542925" indent="-187325" algn="l" defTabSz="457200" rtl="0" eaLnBrk="1" fontAlgn="base" hangingPunct="1">
        <a:spcBef>
          <a:spcPct val="20000"/>
        </a:spcBef>
        <a:spcAft>
          <a:spcPct val="0"/>
        </a:spcAft>
        <a:buClr>
          <a:srgbClr val="A89A80"/>
        </a:buClr>
        <a:buFont typeface="Wingdings" pitchFamily="2" charset="2"/>
        <a:buChar char="§"/>
        <a:defRPr kern="1200">
          <a:solidFill>
            <a:schemeClr val="tx1"/>
          </a:solidFill>
          <a:latin typeface="Tahoma"/>
          <a:ea typeface="ＭＳ Ｐゴシック" pitchFamily="35" charset="-128"/>
          <a:cs typeface="Tahoma"/>
        </a:defRPr>
      </a:lvl3pPr>
      <a:lvl4pPr marL="712788" indent="-165100" algn="l" defTabSz="457200" rtl="0" eaLnBrk="1" fontAlgn="base" hangingPunct="1">
        <a:spcBef>
          <a:spcPct val="20000"/>
        </a:spcBef>
        <a:spcAft>
          <a:spcPct val="0"/>
        </a:spcAft>
        <a:buClr>
          <a:srgbClr val="E57B20"/>
        </a:buClr>
        <a:buFont typeface="Wingdings" pitchFamily="2" charset="2"/>
        <a:buChar char="§"/>
        <a:defRPr sz="2000" kern="1200">
          <a:solidFill>
            <a:schemeClr val="tx1"/>
          </a:solidFill>
          <a:latin typeface="Tahoma"/>
          <a:ea typeface="ＭＳ Ｐゴシック" pitchFamily="35" charset="-128"/>
          <a:cs typeface="Tahoma"/>
        </a:defRPr>
      </a:lvl4pPr>
      <a:lvl5pPr marL="895350" indent="-173038" algn="l" defTabSz="438150" rtl="0" eaLnBrk="1" fontAlgn="base" hangingPunct="1">
        <a:spcBef>
          <a:spcPct val="20000"/>
        </a:spcBef>
        <a:spcAft>
          <a:spcPct val="0"/>
        </a:spcAft>
        <a:buClr>
          <a:srgbClr val="981D19"/>
        </a:buClr>
        <a:buFont typeface="Wingdings" pitchFamily="2" charset="2"/>
        <a:buChar char="§"/>
        <a:defRPr sz="2000" kern="1200">
          <a:solidFill>
            <a:schemeClr val="tx1"/>
          </a:solidFill>
          <a:latin typeface="Tahoma"/>
          <a:ea typeface="ＭＳ Ｐゴシック" pitchFamily="35" charset="-128"/>
          <a:cs typeface="Tahom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7.emf"/><Relationship Id="rId4" Type="http://schemas.openxmlformats.org/officeDocument/2006/relationships/package" Target="../embeddings/Microsoft_Excel_Worksheet1.xlsx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8.emf"/><Relationship Id="rId5" Type="http://schemas.openxmlformats.org/officeDocument/2006/relationships/package" Target="../embeddings/Microsoft_Excel_Worksheet2.xlsx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2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4" Type="http://schemas.openxmlformats.org/officeDocument/2006/relationships/chart" Target="../charts/char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gif"/><Relationship Id="rId13" Type="http://schemas.openxmlformats.org/officeDocument/2006/relationships/hyperlink" Target="http://www.lillehammer.com/no/Aktiviteter-Attraksjoner/Action--Ekstremsport/Rafting-riverboard-juving/" TargetMode="External"/><Relationship Id="rId3" Type="http://schemas.openxmlformats.org/officeDocument/2006/relationships/image" Target="../media/image44.png"/><Relationship Id="rId7" Type="http://schemas.openxmlformats.org/officeDocument/2006/relationships/image" Target="../media/image48.jpeg"/><Relationship Id="rId12" Type="http://schemas.openxmlformats.org/officeDocument/2006/relationships/hyperlink" Target="http://www.lillehammer.com/no/Produkt/?TLp=578309&amp;Norsk-Litteraturfestival-Sigrid-Undset-dagene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47.jpeg"/><Relationship Id="rId11" Type="http://schemas.openxmlformats.org/officeDocument/2006/relationships/hyperlink" Target="http://www.lillehammer.com/no/Produkt/?TLp=708840&amp;Birkebeinerrennet" TargetMode="External"/><Relationship Id="rId5" Type="http://schemas.openxmlformats.org/officeDocument/2006/relationships/image" Target="../media/image46.jpeg"/><Relationship Id="rId10" Type="http://schemas.openxmlformats.org/officeDocument/2006/relationships/image" Target="../media/image50.gif"/><Relationship Id="rId4" Type="http://schemas.openxmlformats.org/officeDocument/2006/relationships/image" Target="../media/image45.jpeg"/><Relationship Id="rId9" Type="http://schemas.openxmlformats.org/officeDocument/2006/relationships/hyperlink" Target="http://www.lillehammer.com/no/Produkt/?TLp=708828&amp;Fredagsbirken-Sykkel" TargetMode="External"/><Relationship Id="rId14" Type="http://schemas.openxmlformats.org/officeDocument/2006/relationships/image" Target="../media/image51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0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50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sz="2400" dirty="0" smtClean="0"/>
              <a:t>Bo, jobbe og leve i Oppland – inn i fremtiden</a:t>
            </a:r>
            <a:endParaRPr lang="nb-NO" sz="2400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 smtClean="0"/>
              <a:t>Christl Kvam, regiondirektør NHO Innlandet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34197415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Arbeidsplasser - fylker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dirty="0"/>
              <a:t>Kilde: SSB</a:t>
            </a:r>
          </a:p>
          <a:p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4A588-5B2D-41D7-ACE9-4782F60A0AA9}" type="slidenum">
              <a:rPr lang="nb-NO" smtClean="0"/>
              <a:pPr/>
              <a:t>10</a:t>
            </a:fld>
            <a:endParaRPr lang="nb-NO"/>
          </a:p>
        </p:txBody>
      </p:sp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5113213"/>
              </p:ext>
            </p:extLst>
          </p:nvPr>
        </p:nvGraphicFramePr>
        <p:xfrm>
          <a:off x="1054100" y="1162050"/>
          <a:ext cx="6389688" cy="5049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4" name="Regneark" r:id="rId4" imgW="5486338" imgH="4335677" progId="Excel.Sheet.12">
                  <p:embed/>
                </p:oleObj>
              </mc:Choice>
              <mc:Fallback>
                <p:oleObj name="Regneark" r:id="rId4" imgW="5486338" imgH="4335677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54100" y="1162050"/>
                        <a:ext cx="6389688" cy="50498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817043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4A588-5B2D-41D7-ACE9-4782F60A0AA9}" type="slidenum">
              <a:rPr lang="nb-NO" smtClean="0"/>
              <a:pPr/>
              <a:t>11</a:t>
            </a:fld>
            <a:endParaRPr lang="nb-NO"/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284109" cy="3480390"/>
          </a:xfrm>
          <a:prstGeom prst="rect">
            <a:avLst/>
          </a:prstGeom>
        </p:spPr>
      </p:pic>
      <p:pic>
        <p:nvPicPr>
          <p:cNvPr id="3" name="Bild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67595"/>
            <a:ext cx="4284109" cy="3390405"/>
          </a:xfrm>
          <a:prstGeom prst="rect">
            <a:avLst/>
          </a:prstGeom>
        </p:spPr>
      </p:pic>
      <p:graphicFrame>
        <p:nvGraphicFramePr>
          <p:cNvPr id="7" name="Objek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4343550"/>
              </p:ext>
            </p:extLst>
          </p:nvPr>
        </p:nvGraphicFramePr>
        <p:xfrm>
          <a:off x="5002667" y="294348"/>
          <a:ext cx="3511941" cy="59188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6" name="Regneark" r:id="rId5" imgW="3057635" imgH="5152950" progId="Excel.Sheet.12">
                  <p:embed/>
                </p:oleObj>
              </mc:Choice>
              <mc:Fallback>
                <p:oleObj name="Regneark" r:id="rId5" imgW="3057635" imgH="515295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002667" y="294348"/>
                        <a:ext cx="3511941" cy="59188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kstSylinder 7"/>
          <p:cNvSpPr txBox="1"/>
          <p:nvPr/>
        </p:nvSpPr>
        <p:spPr>
          <a:xfrm>
            <a:off x="2280062" y="558140"/>
            <a:ext cx="1104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Hedmark</a:t>
            </a:r>
            <a:endParaRPr lang="nb-NO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TekstSylinder 8"/>
          <p:cNvSpPr txBox="1"/>
          <p:nvPr/>
        </p:nvSpPr>
        <p:spPr>
          <a:xfrm>
            <a:off x="2224836" y="3750624"/>
            <a:ext cx="1035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Oppland</a:t>
            </a:r>
            <a:endParaRPr lang="nb-NO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161915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-24056" y="274638"/>
            <a:ext cx="9336504" cy="1143000"/>
          </a:xfrm>
        </p:spPr>
        <p:txBody>
          <a:bodyPr/>
          <a:lstStyle/>
          <a:p>
            <a:pPr lvl="0"/>
            <a:r>
              <a:rPr lang="nb-NO" sz="2800" dirty="0" smtClean="0"/>
              <a:t>I 2030 har ca 100 kommuner en andel pensjonister (+67 år) som er over 50 pst av befolkningen i yrkesaktiv alder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674917" y="5634745"/>
            <a:ext cx="4102768" cy="501650"/>
          </a:xfrm>
        </p:spPr>
        <p:txBody>
          <a:bodyPr/>
          <a:lstStyle/>
          <a:p>
            <a:r>
              <a:rPr lang="nb-NO" sz="1400" b="1" dirty="0" smtClean="0"/>
              <a:t>Fremskrivninger basert på SSB statistikk -  Middelalternativet </a:t>
            </a:r>
            <a:endParaRPr lang="nb-NO" sz="1400" b="1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4A588-5B2D-41D7-ACE9-4782F60A0AA9}" type="slidenum">
              <a:rPr lang="nb-NO" smtClean="0"/>
              <a:pPr/>
              <a:t>12</a:t>
            </a:fld>
            <a:endParaRPr lang="nb-NO"/>
          </a:p>
        </p:txBody>
      </p:sp>
      <p:pic>
        <p:nvPicPr>
          <p:cNvPr id="1085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20674" t="33929" r="50435" b="10204"/>
          <a:stretch>
            <a:fillRect/>
          </a:stretch>
        </p:blipFill>
        <p:spPr bwMode="auto">
          <a:xfrm>
            <a:off x="5018336" y="1388908"/>
            <a:ext cx="3744686" cy="503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kstSylinder 6"/>
          <p:cNvSpPr txBox="1"/>
          <p:nvPr/>
        </p:nvSpPr>
        <p:spPr>
          <a:xfrm>
            <a:off x="661737" y="1395664"/>
            <a:ext cx="4596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 smtClean="0"/>
              <a:t>Eksempler fra Oppland</a:t>
            </a:r>
            <a:endParaRPr lang="nb-NO" b="1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515" y="1866032"/>
            <a:ext cx="3184945" cy="3294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232026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3200" dirty="0" smtClean="0"/>
              <a:t>Andel innvandrere av hele befolkningen i fylket </a:t>
            </a:r>
            <a:endParaRPr lang="nb-NO" sz="2200" dirty="0"/>
          </a:p>
        </p:txBody>
      </p:sp>
      <p:graphicFrame>
        <p:nvGraphicFramePr>
          <p:cNvPr id="7" name="Plassholder for innhold 6"/>
          <p:cNvGraphicFramePr>
            <a:graphicFrameLocks noGrp="1"/>
          </p:cNvGraphicFramePr>
          <p:nvPr>
            <p:ph idx="1"/>
          </p:nvPr>
        </p:nvGraphicFramePr>
        <p:xfrm>
          <a:off x="771525" y="1514475"/>
          <a:ext cx="794385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defTabSz="457200" rtl="0" fontAlgn="base">
              <a:spcBef>
                <a:spcPct val="0"/>
              </a:spcBef>
              <a:spcAft>
                <a:spcPct val="0"/>
              </a:spcAft>
            </a:pPr>
            <a:fld id="{091BBC64-CAE1-40B5-8CC3-E9460B0BE8CF}" type="datetime1">
              <a:rPr lang="nb-NO" sz="1000" kern="1200">
                <a:solidFill>
                  <a:srgbClr val="0087B3"/>
                </a:solidFill>
                <a:latin typeface="Tahoma" pitchFamily="34" charset="0"/>
                <a:ea typeface="ＭＳ Ｐゴシック" pitchFamily="35" charset="-128"/>
                <a:cs typeface="Tahoma" pitchFamily="34" charset="0"/>
              </a:rPr>
              <a:pPr algn="r" defTabSz="457200" rtl="0" fontAlgn="base">
                <a:spcBef>
                  <a:spcPct val="0"/>
                </a:spcBef>
                <a:spcAft>
                  <a:spcPct val="0"/>
                </a:spcAft>
              </a:pPr>
              <a:t>09.12.2014</a:t>
            </a:fld>
            <a:endParaRPr lang="nb-NO" sz="1000" kern="1200">
              <a:solidFill>
                <a:srgbClr val="0087B3"/>
              </a:solidFill>
              <a:latin typeface="Tahoma" pitchFamily="34" charset="0"/>
              <a:ea typeface="ＭＳ Ｐゴシック" pitchFamily="35" charset="-128"/>
              <a:cs typeface="Tahoma" pitchFamily="34" charset="0"/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defTabSz="457200" rtl="0" fontAlgn="base">
              <a:spcBef>
                <a:spcPct val="0"/>
              </a:spcBef>
              <a:spcAft>
                <a:spcPct val="0"/>
              </a:spcAft>
            </a:pPr>
            <a:fld id="{6A94A588-5B2D-41D7-ACE9-4782F60A0AA9}" type="slidenum">
              <a:rPr lang="nb-NO" sz="1000" kern="1200">
                <a:solidFill>
                  <a:srgbClr val="0087B3"/>
                </a:solidFill>
                <a:latin typeface="Tahoma" pitchFamily="34" charset="0"/>
                <a:ea typeface="ＭＳ Ｐゴシック" pitchFamily="35" charset="-128"/>
                <a:cs typeface="Tahoma" pitchFamily="34" charset="0"/>
              </a:rPr>
              <a:pPr algn="r" defTabSz="457200" rtl="0"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nb-NO" sz="1000" kern="1200">
              <a:solidFill>
                <a:srgbClr val="0087B3"/>
              </a:solidFill>
              <a:latin typeface="Tahoma" pitchFamily="34" charset="0"/>
              <a:ea typeface="ＭＳ Ｐゴシック" pitchFamily="35" charset="-128"/>
              <a:cs typeface="Tahoma" pitchFamily="34" charset="0"/>
            </a:endParaRPr>
          </a:p>
        </p:txBody>
      </p:sp>
      <p:sp>
        <p:nvSpPr>
          <p:cNvPr id="9" name="TekstSylinder 8"/>
          <p:cNvSpPr txBox="1"/>
          <p:nvPr/>
        </p:nvSpPr>
        <p:spPr>
          <a:xfrm>
            <a:off x="1524000" y="5692666"/>
            <a:ext cx="55530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rtl="0" fontAlgn="base">
              <a:spcBef>
                <a:spcPct val="0"/>
              </a:spcBef>
              <a:spcAft>
                <a:spcPct val="0"/>
              </a:spcAft>
            </a:pPr>
            <a:r>
              <a:rPr lang="nb-NO" sz="1200" kern="1200" dirty="0">
                <a:latin typeface="Tahoma"/>
                <a:ea typeface="ＭＳ Ｐゴシック" pitchFamily="35" charset="-128"/>
                <a:cs typeface="Tahoma"/>
              </a:rPr>
              <a:t>Kilde: SSB. Tall per 1. januar 2010</a:t>
            </a:r>
          </a:p>
        </p:txBody>
      </p:sp>
      <p:sp>
        <p:nvSpPr>
          <p:cNvPr id="8" name="Pil ned 7"/>
          <p:cNvSpPr/>
          <p:nvPr/>
        </p:nvSpPr>
        <p:spPr>
          <a:xfrm>
            <a:off x="6228272" y="2544792"/>
            <a:ext cx="284673" cy="957532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555017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Hvor fornøyd er du med kommunen du er lokalisert i? </a:t>
            </a:r>
            <a:r>
              <a:rPr lang="nb-NO" sz="1800" dirty="0" smtClean="0"/>
              <a:t>( 1= </a:t>
            </a:r>
            <a:r>
              <a:rPr lang="nb-NO" sz="1800" dirty="0"/>
              <a:t>lite </a:t>
            </a:r>
            <a:r>
              <a:rPr lang="nb-NO" sz="1800" dirty="0" smtClean="0"/>
              <a:t> 6 =svært fornøyd)</a:t>
            </a:r>
            <a:endParaRPr lang="nb-NO" sz="1800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BBC64-CAE1-40B5-8CC3-E9460B0BE8CF}" type="datetime1">
              <a:rPr lang="nb-NO" smtClean="0"/>
              <a:pPr/>
              <a:t>09.12.2014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[Presentasjonsheading]</a:t>
            </a: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4A588-5B2D-41D7-ACE9-4782F60A0AA9}" type="slidenum">
              <a:rPr lang="nb-NO" smtClean="0"/>
              <a:pPr/>
              <a:t>14</a:t>
            </a:fld>
            <a:endParaRPr lang="nb-NO"/>
          </a:p>
        </p:txBody>
      </p:sp>
      <p:graphicFrame>
        <p:nvGraphicFramePr>
          <p:cNvPr id="7" name="Plassholder for innhold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13162142"/>
              </p:ext>
            </p:extLst>
          </p:nvPr>
        </p:nvGraphicFramePr>
        <p:xfrm>
          <a:off x="742950" y="1600200"/>
          <a:ext cx="794385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Ellipse 2"/>
          <p:cNvSpPr/>
          <p:nvPr/>
        </p:nvSpPr>
        <p:spPr>
          <a:xfrm>
            <a:off x="7586931" y="2648310"/>
            <a:ext cx="439948" cy="2691441"/>
          </a:xfrm>
          <a:prstGeom prst="ellipse">
            <a:avLst/>
          </a:pr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1320779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8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260648"/>
            <a:ext cx="7772400" cy="882352"/>
          </a:xfrm>
        </p:spPr>
        <p:txBody>
          <a:bodyPr/>
          <a:lstStyle/>
          <a:p>
            <a:pPr lvl="0" eaLnBrk="0" hangingPunct="0">
              <a:spcBef>
                <a:spcPct val="20000"/>
              </a:spcBef>
            </a:pPr>
            <a:r>
              <a:rPr lang="nb-NO" sz="2800" dirty="0" smtClean="0">
                <a:latin typeface="Arial" pitchFamily="34" charset="0"/>
                <a:cs typeface="Arial" pitchFamily="34" charset="0"/>
              </a:rPr>
              <a:t>Hvilke offentlige tjenester er viktige?</a:t>
            </a:r>
            <a:endParaRPr lang="nb-NO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kstSylinder 7"/>
          <p:cNvSpPr txBox="1"/>
          <p:nvPr/>
        </p:nvSpPr>
        <p:spPr>
          <a:xfrm>
            <a:off x="7000892" y="71414"/>
            <a:ext cx="20717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600" b="1" dirty="0" smtClean="0">
                <a:latin typeface="+mn-lt"/>
              </a:rPr>
              <a:t>Spm. 2</a:t>
            </a:r>
            <a:endParaRPr lang="nb-NO" sz="1600" b="1" dirty="0">
              <a:latin typeface="+mn-lt"/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07950" y="6375400"/>
            <a:ext cx="22320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nb-NO" sz="1800" b="1" dirty="0">
                <a:latin typeface="Arial" charset="0"/>
              </a:rPr>
              <a:t>n=1273</a:t>
            </a: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42844" y="1295399"/>
            <a:ext cx="8461406" cy="765449"/>
          </a:xfrm>
          <a:prstGeom prst="rect">
            <a:avLst/>
          </a:prstGeom>
        </p:spPr>
        <p:txBody>
          <a:bodyPr/>
          <a:lstStyle/>
          <a:p>
            <a:pPr lvl="0" algn="l" eaLnBrk="0" hangingPunct="0">
              <a:spcBef>
                <a:spcPct val="20000"/>
              </a:spcBef>
            </a:pPr>
            <a:r>
              <a:rPr lang="nb-NO" kern="0" dirty="0">
                <a:solidFill>
                  <a:srgbClr val="79858D"/>
                </a:solidFill>
                <a:latin typeface="Arial" pitchFamily="34" charset="0"/>
                <a:cs typeface="Arial" pitchFamily="34" charset="0"/>
              </a:rPr>
              <a:t>Hvor viktig er følgende offentlige tjenester for din bedrift? Du bes svare på en skala fra 1 til 6 der 1 er svært lite viktig og 6 er svært viktig</a:t>
            </a:r>
            <a:r>
              <a:rPr lang="nb-NO" kern="0" dirty="0" smtClean="0">
                <a:solidFill>
                  <a:srgbClr val="79858D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lvl="0" algn="l" eaLnBrk="0" hangingPunct="0">
              <a:spcBef>
                <a:spcPct val="20000"/>
              </a:spcBef>
            </a:pPr>
            <a:r>
              <a:rPr lang="nb-NO" sz="1200" kern="0" dirty="0">
                <a:solidFill>
                  <a:srgbClr val="79858D"/>
                </a:solidFill>
                <a:latin typeface="Arial" pitchFamily="34" charset="0"/>
                <a:cs typeface="Arial" pitchFamily="34" charset="0"/>
              </a:rPr>
              <a:t>1 og 2 er slått sammen til “lite </a:t>
            </a:r>
            <a:r>
              <a:rPr lang="nb-NO" sz="1200" kern="0" dirty="0" smtClean="0">
                <a:solidFill>
                  <a:srgbClr val="79858D"/>
                </a:solidFill>
                <a:latin typeface="Arial" pitchFamily="34" charset="0"/>
                <a:cs typeface="Arial" pitchFamily="34" charset="0"/>
              </a:rPr>
              <a:t>viktig”, </a:t>
            </a:r>
            <a:r>
              <a:rPr lang="nb-NO" sz="1200" kern="0" dirty="0">
                <a:solidFill>
                  <a:srgbClr val="79858D"/>
                </a:solidFill>
                <a:latin typeface="Arial" pitchFamily="34" charset="0"/>
                <a:cs typeface="Arial" pitchFamily="34" charset="0"/>
              </a:rPr>
              <a:t>3 og 4 er slått sammen til “verken eller” og </a:t>
            </a:r>
            <a:r>
              <a:rPr lang="nb-NO" sz="1200" kern="0" dirty="0" smtClean="0">
                <a:solidFill>
                  <a:srgbClr val="79858D"/>
                </a:solidFill>
                <a:latin typeface="Arial" pitchFamily="34" charset="0"/>
                <a:cs typeface="Arial" pitchFamily="34" charset="0"/>
              </a:rPr>
              <a:t>5 </a:t>
            </a:r>
            <a:r>
              <a:rPr lang="nb-NO" sz="1200" kern="0" dirty="0">
                <a:solidFill>
                  <a:srgbClr val="79858D"/>
                </a:solidFill>
                <a:latin typeface="Arial" pitchFamily="34" charset="0"/>
                <a:cs typeface="Arial" pitchFamily="34" charset="0"/>
              </a:rPr>
              <a:t>og </a:t>
            </a:r>
            <a:r>
              <a:rPr lang="nb-NO" sz="1200" kern="0" dirty="0" smtClean="0">
                <a:solidFill>
                  <a:srgbClr val="79858D"/>
                </a:solidFill>
                <a:latin typeface="Arial" pitchFamily="34" charset="0"/>
                <a:cs typeface="Arial" pitchFamily="34" charset="0"/>
              </a:rPr>
              <a:t>6 </a:t>
            </a:r>
            <a:r>
              <a:rPr lang="nb-NO" sz="1200" kern="0" dirty="0">
                <a:solidFill>
                  <a:srgbClr val="79858D"/>
                </a:solidFill>
                <a:latin typeface="Arial" pitchFamily="34" charset="0"/>
                <a:cs typeface="Arial" pitchFamily="34" charset="0"/>
              </a:rPr>
              <a:t>er slått sammen til </a:t>
            </a:r>
            <a:r>
              <a:rPr lang="nb-NO" sz="1200" kern="0" dirty="0" smtClean="0">
                <a:solidFill>
                  <a:srgbClr val="79858D"/>
                </a:solidFill>
                <a:latin typeface="Arial" pitchFamily="34" charset="0"/>
                <a:cs typeface="Arial" pitchFamily="34" charset="0"/>
              </a:rPr>
              <a:t>“viktig”</a:t>
            </a:r>
            <a:endParaRPr lang="nb-NO" sz="1200" kern="0" dirty="0">
              <a:solidFill>
                <a:srgbClr val="79858D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Plassholder for innhold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54874001"/>
              </p:ext>
            </p:extLst>
          </p:nvPr>
        </p:nvGraphicFramePr>
        <p:xfrm>
          <a:off x="457200" y="2243796"/>
          <a:ext cx="7643192" cy="37774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7884369" y="1988840"/>
            <a:ext cx="1116012" cy="3475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spcAft>
                <a:spcPts val="1300"/>
              </a:spcAft>
            </a:pPr>
            <a:r>
              <a:rPr lang="nb-NO" sz="1800" b="1" dirty="0" smtClean="0">
                <a:latin typeface="Arial" charset="0"/>
              </a:rPr>
              <a:t>Snitt:</a:t>
            </a:r>
          </a:p>
          <a:p>
            <a:pPr algn="l">
              <a:spcBef>
                <a:spcPts val="0"/>
              </a:spcBef>
              <a:spcAft>
                <a:spcPts val="1300"/>
              </a:spcAft>
            </a:pPr>
            <a:r>
              <a:rPr lang="nb-NO" sz="1800" b="1" dirty="0" smtClean="0">
                <a:latin typeface="Arial" charset="0"/>
              </a:rPr>
              <a:t>5,02</a:t>
            </a:r>
            <a:endParaRPr lang="nb-NO" sz="1800" b="1" dirty="0">
              <a:latin typeface="Arial" charset="0"/>
            </a:endParaRPr>
          </a:p>
          <a:p>
            <a:pPr algn="l">
              <a:spcBef>
                <a:spcPts val="0"/>
              </a:spcBef>
              <a:spcAft>
                <a:spcPts val="1300"/>
              </a:spcAft>
            </a:pPr>
            <a:r>
              <a:rPr lang="nb-NO" sz="1800" b="1" dirty="0" smtClean="0">
                <a:latin typeface="Arial" charset="0"/>
              </a:rPr>
              <a:t>4,58</a:t>
            </a:r>
          </a:p>
          <a:p>
            <a:pPr algn="l">
              <a:spcBef>
                <a:spcPts val="0"/>
              </a:spcBef>
              <a:spcAft>
                <a:spcPts val="1300"/>
              </a:spcAft>
            </a:pPr>
            <a:r>
              <a:rPr lang="nb-NO" sz="1800" b="1" dirty="0" smtClean="0">
                <a:latin typeface="Arial" charset="0"/>
              </a:rPr>
              <a:t>4,46</a:t>
            </a:r>
            <a:endParaRPr lang="nb-NO" sz="1800" b="1" dirty="0">
              <a:latin typeface="Arial" charset="0"/>
            </a:endParaRPr>
          </a:p>
          <a:p>
            <a:pPr algn="l">
              <a:spcBef>
                <a:spcPts val="0"/>
              </a:spcBef>
              <a:spcAft>
                <a:spcPts val="1300"/>
              </a:spcAft>
            </a:pPr>
            <a:r>
              <a:rPr lang="nb-NO" sz="1800" b="1" dirty="0" smtClean="0">
                <a:latin typeface="Arial" charset="0"/>
              </a:rPr>
              <a:t>4,30</a:t>
            </a:r>
          </a:p>
          <a:p>
            <a:pPr algn="l">
              <a:spcBef>
                <a:spcPts val="0"/>
              </a:spcBef>
              <a:spcAft>
                <a:spcPts val="1300"/>
              </a:spcAft>
            </a:pPr>
            <a:r>
              <a:rPr lang="nb-NO" sz="1800" b="1" dirty="0" smtClean="0">
                <a:latin typeface="Arial" charset="0"/>
              </a:rPr>
              <a:t>4,17</a:t>
            </a:r>
            <a:endParaRPr lang="nb-NO" sz="1800" b="1" dirty="0">
              <a:latin typeface="Arial" charset="0"/>
            </a:endParaRPr>
          </a:p>
          <a:p>
            <a:pPr algn="l">
              <a:spcBef>
                <a:spcPts val="0"/>
              </a:spcBef>
              <a:spcAft>
                <a:spcPts val="1300"/>
              </a:spcAft>
            </a:pPr>
            <a:r>
              <a:rPr lang="nb-NO" sz="1800" b="1" dirty="0" smtClean="0">
                <a:latin typeface="Arial" charset="0"/>
              </a:rPr>
              <a:t>4,16</a:t>
            </a:r>
          </a:p>
          <a:p>
            <a:pPr algn="l">
              <a:spcBef>
                <a:spcPts val="0"/>
              </a:spcBef>
              <a:spcAft>
                <a:spcPts val="1300"/>
              </a:spcAft>
            </a:pPr>
            <a:r>
              <a:rPr lang="nb-NO" sz="1800" b="1" dirty="0" smtClean="0">
                <a:latin typeface="Arial" charset="0"/>
              </a:rPr>
              <a:t>3,30</a:t>
            </a:r>
            <a:endParaRPr lang="nb-NO" sz="1800" b="1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2633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8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260648"/>
            <a:ext cx="7772400" cy="882352"/>
          </a:xfrm>
        </p:spPr>
        <p:txBody>
          <a:bodyPr/>
          <a:lstStyle/>
          <a:p>
            <a:pPr lvl="0" eaLnBrk="0" hangingPunct="0">
              <a:spcBef>
                <a:spcPct val="20000"/>
              </a:spcBef>
            </a:pPr>
            <a:r>
              <a:rPr lang="nb-NO" sz="2800" dirty="0" smtClean="0">
                <a:latin typeface="Arial" pitchFamily="34" charset="0"/>
                <a:cs typeface="Arial" pitchFamily="34" charset="0"/>
              </a:rPr>
              <a:t>Er bedriftene tilfreds med offentlige tjenester i kommunen?</a:t>
            </a:r>
            <a:endParaRPr lang="nb-NO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kstSylinder 7"/>
          <p:cNvSpPr txBox="1"/>
          <p:nvPr/>
        </p:nvSpPr>
        <p:spPr>
          <a:xfrm>
            <a:off x="7000892" y="71414"/>
            <a:ext cx="20717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600" b="1" dirty="0" smtClean="0">
                <a:latin typeface="+mn-lt"/>
              </a:rPr>
              <a:t>Spm. </a:t>
            </a:r>
            <a:r>
              <a:rPr lang="nb-NO" sz="1600" b="1" dirty="0">
                <a:latin typeface="+mn-lt"/>
              </a:rPr>
              <a:t>3</a:t>
            </a: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07950" y="6375400"/>
            <a:ext cx="22320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nb-NO" sz="1800" b="1" dirty="0">
                <a:latin typeface="Arial" charset="0"/>
              </a:rPr>
              <a:t>n=1273</a:t>
            </a: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42844" y="1295399"/>
            <a:ext cx="8461406" cy="765449"/>
          </a:xfrm>
          <a:prstGeom prst="rect">
            <a:avLst/>
          </a:prstGeom>
        </p:spPr>
        <p:txBody>
          <a:bodyPr/>
          <a:lstStyle/>
          <a:p>
            <a:pPr lvl="0" algn="l" eaLnBrk="0" hangingPunct="0">
              <a:spcBef>
                <a:spcPct val="20000"/>
              </a:spcBef>
            </a:pPr>
            <a:r>
              <a:rPr lang="nb-NO" kern="0" dirty="0">
                <a:solidFill>
                  <a:srgbClr val="79858D"/>
                </a:solidFill>
                <a:latin typeface="Arial" pitchFamily="34" charset="0"/>
                <a:cs typeface="Arial" pitchFamily="34" charset="0"/>
              </a:rPr>
              <a:t>Hvor tilfreds er du med følgende offentlige tjenester i kommunen? Du bes svare på en skala fra 1 til 6 der 1 er svært lite tilfreds og 6 er svært tilfreds</a:t>
            </a:r>
            <a:r>
              <a:rPr lang="nb-NO" kern="0" dirty="0" smtClean="0">
                <a:solidFill>
                  <a:srgbClr val="79858D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lvl="0" algn="l" eaLnBrk="0" hangingPunct="0">
              <a:spcBef>
                <a:spcPct val="20000"/>
              </a:spcBef>
            </a:pPr>
            <a:r>
              <a:rPr lang="nb-NO" sz="1200" kern="0" dirty="0" smtClean="0">
                <a:solidFill>
                  <a:srgbClr val="79858D"/>
                </a:solidFill>
                <a:latin typeface="Arial" pitchFamily="34" charset="0"/>
                <a:cs typeface="Arial" pitchFamily="34" charset="0"/>
              </a:rPr>
              <a:t>1 </a:t>
            </a:r>
            <a:r>
              <a:rPr lang="nb-NO" sz="1200" kern="0" dirty="0">
                <a:solidFill>
                  <a:srgbClr val="79858D"/>
                </a:solidFill>
                <a:latin typeface="Arial" pitchFamily="34" charset="0"/>
                <a:cs typeface="Arial" pitchFamily="34" charset="0"/>
              </a:rPr>
              <a:t>og 2 er slått sammen til “lite </a:t>
            </a:r>
            <a:r>
              <a:rPr lang="nb-NO" sz="1200" kern="0" dirty="0" smtClean="0">
                <a:solidFill>
                  <a:srgbClr val="79858D"/>
                </a:solidFill>
                <a:latin typeface="Arial" pitchFamily="34" charset="0"/>
                <a:cs typeface="Arial" pitchFamily="34" charset="0"/>
              </a:rPr>
              <a:t>tilfreds”, </a:t>
            </a:r>
            <a:r>
              <a:rPr lang="nb-NO" sz="1200" kern="0" dirty="0">
                <a:solidFill>
                  <a:srgbClr val="79858D"/>
                </a:solidFill>
                <a:latin typeface="Arial" pitchFamily="34" charset="0"/>
                <a:cs typeface="Arial" pitchFamily="34" charset="0"/>
              </a:rPr>
              <a:t>3 og 4 er slått sammen til “verken eller” og </a:t>
            </a:r>
            <a:r>
              <a:rPr lang="nb-NO" sz="1200" kern="0" dirty="0" smtClean="0">
                <a:solidFill>
                  <a:srgbClr val="79858D"/>
                </a:solidFill>
                <a:latin typeface="Arial" pitchFamily="34" charset="0"/>
                <a:cs typeface="Arial" pitchFamily="34" charset="0"/>
              </a:rPr>
              <a:t>5 </a:t>
            </a:r>
            <a:r>
              <a:rPr lang="nb-NO" sz="1200" kern="0" dirty="0">
                <a:solidFill>
                  <a:srgbClr val="79858D"/>
                </a:solidFill>
                <a:latin typeface="Arial" pitchFamily="34" charset="0"/>
                <a:cs typeface="Arial" pitchFamily="34" charset="0"/>
              </a:rPr>
              <a:t>og </a:t>
            </a:r>
            <a:r>
              <a:rPr lang="nb-NO" sz="1200" kern="0" dirty="0" smtClean="0">
                <a:solidFill>
                  <a:srgbClr val="79858D"/>
                </a:solidFill>
                <a:latin typeface="Arial" pitchFamily="34" charset="0"/>
                <a:cs typeface="Arial" pitchFamily="34" charset="0"/>
              </a:rPr>
              <a:t>6 </a:t>
            </a:r>
            <a:r>
              <a:rPr lang="nb-NO" sz="1200" kern="0" dirty="0">
                <a:solidFill>
                  <a:srgbClr val="79858D"/>
                </a:solidFill>
                <a:latin typeface="Arial" pitchFamily="34" charset="0"/>
                <a:cs typeface="Arial" pitchFamily="34" charset="0"/>
              </a:rPr>
              <a:t>er slått sammen til </a:t>
            </a:r>
            <a:r>
              <a:rPr lang="nb-NO" sz="1200" kern="0" dirty="0" smtClean="0">
                <a:solidFill>
                  <a:srgbClr val="79858D"/>
                </a:solidFill>
                <a:latin typeface="Arial" pitchFamily="34" charset="0"/>
                <a:cs typeface="Arial" pitchFamily="34" charset="0"/>
              </a:rPr>
              <a:t>“tilfreds”</a:t>
            </a:r>
            <a:endParaRPr lang="nb-NO" sz="1200" kern="0" dirty="0">
              <a:solidFill>
                <a:srgbClr val="79858D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Plassholder for innhold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21228710"/>
              </p:ext>
            </p:extLst>
          </p:nvPr>
        </p:nvGraphicFramePr>
        <p:xfrm>
          <a:off x="457200" y="2243796"/>
          <a:ext cx="7643192" cy="37774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7884369" y="1988840"/>
            <a:ext cx="1116012" cy="3475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spcAft>
                <a:spcPts val="1300"/>
              </a:spcAft>
            </a:pPr>
            <a:r>
              <a:rPr lang="nb-NO" sz="1800" b="1" dirty="0" smtClean="0">
                <a:latin typeface="Arial" charset="0"/>
              </a:rPr>
              <a:t>Snitt:</a:t>
            </a:r>
          </a:p>
          <a:p>
            <a:pPr algn="l">
              <a:spcBef>
                <a:spcPts val="0"/>
              </a:spcBef>
              <a:spcAft>
                <a:spcPts val="1300"/>
              </a:spcAft>
            </a:pPr>
            <a:r>
              <a:rPr lang="nb-NO" sz="1800" b="1" dirty="0" smtClean="0">
                <a:latin typeface="Arial" charset="0"/>
              </a:rPr>
              <a:t>4,25</a:t>
            </a:r>
          </a:p>
          <a:p>
            <a:pPr algn="l">
              <a:spcBef>
                <a:spcPts val="0"/>
              </a:spcBef>
              <a:spcAft>
                <a:spcPts val="1300"/>
              </a:spcAft>
            </a:pPr>
            <a:r>
              <a:rPr lang="nb-NO" sz="1800" b="1" dirty="0" smtClean="0">
                <a:latin typeface="Arial" charset="0"/>
              </a:rPr>
              <a:t>4,10</a:t>
            </a:r>
          </a:p>
          <a:p>
            <a:pPr algn="l">
              <a:spcBef>
                <a:spcPts val="0"/>
              </a:spcBef>
              <a:spcAft>
                <a:spcPts val="1300"/>
              </a:spcAft>
            </a:pPr>
            <a:r>
              <a:rPr lang="nb-NO" sz="1800" b="1" dirty="0" smtClean="0">
                <a:latin typeface="Arial" charset="0"/>
              </a:rPr>
              <a:t>4,02</a:t>
            </a:r>
            <a:endParaRPr lang="nb-NO" sz="1800" b="1" dirty="0">
              <a:latin typeface="Arial" charset="0"/>
            </a:endParaRPr>
          </a:p>
          <a:p>
            <a:pPr algn="l">
              <a:spcBef>
                <a:spcPts val="0"/>
              </a:spcBef>
              <a:spcAft>
                <a:spcPts val="1300"/>
              </a:spcAft>
            </a:pPr>
            <a:r>
              <a:rPr lang="nb-NO" sz="1800" b="1" dirty="0" smtClean="0">
                <a:latin typeface="Arial" charset="0"/>
              </a:rPr>
              <a:t>3,94</a:t>
            </a:r>
          </a:p>
          <a:p>
            <a:pPr algn="l">
              <a:spcBef>
                <a:spcPts val="0"/>
              </a:spcBef>
              <a:spcAft>
                <a:spcPts val="1300"/>
              </a:spcAft>
            </a:pPr>
            <a:r>
              <a:rPr lang="nb-NO" sz="1800" b="1" dirty="0" smtClean="0">
                <a:latin typeface="Arial" charset="0"/>
              </a:rPr>
              <a:t>3,38</a:t>
            </a:r>
            <a:endParaRPr lang="nb-NO" sz="1800" b="1" dirty="0">
              <a:latin typeface="Arial" charset="0"/>
            </a:endParaRPr>
          </a:p>
          <a:p>
            <a:pPr algn="l">
              <a:spcBef>
                <a:spcPts val="0"/>
              </a:spcBef>
              <a:spcAft>
                <a:spcPts val="1300"/>
              </a:spcAft>
            </a:pPr>
            <a:r>
              <a:rPr lang="nb-NO" sz="1800" b="1" dirty="0" smtClean="0">
                <a:latin typeface="Arial" charset="0"/>
              </a:rPr>
              <a:t>3,30</a:t>
            </a:r>
          </a:p>
          <a:p>
            <a:pPr algn="l">
              <a:spcBef>
                <a:spcPts val="0"/>
              </a:spcBef>
              <a:spcAft>
                <a:spcPts val="1300"/>
              </a:spcAft>
            </a:pPr>
            <a:r>
              <a:rPr lang="nb-NO" sz="1800" b="1" dirty="0" smtClean="0">
                <a:latin typeface="Arial" charset="0"/>
              </a:rPr>
              <a:t>3,27</a:t>
            </a:r>
            <a:endParaRPr lang="nb-NO" sz="1800" b="1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43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26D71-D0ED-42B2-998F-F0CAC758E45C}" type="datetime1">
              <a:rPr lang="nb-NO" smtClean="0"/>
              <a:t>09.12.2014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F336C-38CF-4CF9-9BC6-7F37C8D25F65}" type="slidenum">
              <a:rPr lang="nb-NO" smtClean="0"/>
              <a:pPr/>
              <a:t>17</a:t>
            </a:fld>
            <a:endParaRPr lang="nb-NO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" y="95250"/>
            <a:ext cx="10668000" cy="666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393302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Regionforstørring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/>
              <a:t>Målet med regionforstørring er:</a:t>
            </a:r>
          </a:p>
          <a:p>
            <a:pPr lvl="1"/>
            <a:r>
              <a:rPr lang="nb-NO" dirty="0" smtClean="0"/>
              <a:t>Utvide og styrke lokale arbeidsmarked og tilgang på tjenester for befolkning og næringsliv.</a:t>
            </a:r>
          </a:p>
          <a:p>
            <a:pPr lvl="1"/>
            <a:r>
              <a:rPr lang="nb-NO" dirty="0" smtClean="0"/>
              <a:t>Små og lite varierte arbeidsmarkeder er en av faktorene som hindrer folk og bedrifter å bosette og etablere seg i distriktene.</a:t>
            </a:r>
          </a:p>
          <a:p>
            <a:pPr lvl="1"/>
            <a:endParaRPr lang="nb-NO" dirty="0"/>
          </a:p>
          <a:p>
            <a:pPr lvl="1"/>
            <a:endParaRPr lang="nb-NO" dirty="0" smtClean="0"/>
          </a:p>
          <a:p>
            <a:pPr lvl="1"/>
            <a:r>
              <a:rPr lang="nb-NO" dirty="0" smtClean="0"/>
              <a:t>Bedre tilgjengelighet </a:t>
            </a:r>
            <a:r>
              <a:rPr lang="nb-NO" dirty="0" smtClean="0">
                <a:solidFill>
                  <a:srgbClr val="FF0000"/>
                </a:solidFill>
              </a:rPr>
              <a:t>kan</a:t>
            </a:r>
            <a:r>
              <a:rPr lang="nb-NO" dirty="0" smtClean="0"/>
              <a:t> gi regionforstørring og økt regional samhandling</a:t>
            </a:r>
          </a:p>
          <a:p>
            <a:pPr lvl="1"/>
            <a:r>
              <a:rPr lang="nb-NO" dirty="0" smtClean="0"/>
              <a:t>En regionforstørring styrker det lokale arbeidsmarkedet og gjør den </a:t>
            </a:r>
            <a:r>
              <a:rPr lang="nb-NO" dirty="0" smtClean="0">
                <a:solidFill>
                  <a:srgbClr val="FF0000"/>
                </a:solidFill>
              </a:rPr>
              <a:t>funksjonelle </a:t>
            </a:r>
            <a:r>
              <a:rPr lang="nb-NO" dirty="0" smtClean="0"/>
              <a:t>regionen større.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5D09-3829-429C-AEAA-0A1210F447B7}" type="datetime1">
              <a:rPr lang="nb-NO" smtClean="0"/>
              <a:t>09.12.2014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F336C-38CF-4CF9-9BC6-7F37C8D25F65}" type="slidenum">
              <a:rPr lang="nb-NO" smtClean="0"/>
              <a:pPr/>
              <a:t>18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3893427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Regionforstørring avhengig av pendletid og sentrums størrelse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CCFD3-2DBB-4276-9D3D-8AD203263F1E}" type="datetime1">
              <a:rPr lang="nb-NO" smtClean="0"/>
              <a:t>09.12.2014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F336C-38CF-4CF9-9BC6-7F37C8D25F65}" type="slidenum">
              <a:rPr lang="nb-NO" smtClean="0"/>
              <a:pPr/>
              <a:t>19</a:t>
            </a:fld>
            <a:endParaRPr lang="nb-NO"/>
          </a:p>
        </p:txBody>
      </p:sp>
      <p:pic>
        <p:nvPicPr>
          <p:cNvPr id="14338" name="Picture 2" descr="C:\Users\ckvam\AppData\Local\Microsoft\Windows\Temporary Internet Files\Content.IE5\XNIZZ1B6\MP900433713[1]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665" y="3244843"/>
            <a:ext cx="1994993" cy="1295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ckvam\AppData\Local\Microsoft\Windows\Temporary Internet Files\Content.IE5\0Z78T14G\MP900442423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640" y="3422972"/>
            <a:ext cx="1531618" cy="112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lipse 6"/>
          <p:cNvSpPr/>
          <p:nvPr/>
        </p:nvSpPr>
        <p:spPr>
          <a:xfrm>
            <a:off x="411480" y="2636519"/>
            <a:ext cx="2932167" cy="2811780"/>
          </a:xfrm>
          <a:prstGeom prst="ellipse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46000">
                <a:schemeClr val="tx1">
                  <a:lumMod val="25000"/>
                  <a:lumOff val="75000"/>
                  <a:alpha val="38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28575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10" name="Ellipse 9"/>
          <p:cNvSpPr/>
          <p:nvPr/>
        </p:nvSpPr>
        <p:spPr>
          <a:xfrm>
            <a:off x="6023609" y="2848287"/>
            <a:ext cx="2699107" cy="2598420"/>
          </a:xfrm>
          <a:prstGeom prst="ellipse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46000"/>
                </a:schemeClr>
              </a:gs>
              <a:gs pos="56000">
                <a:schemeClr val="tx1">
                  <a:lumMod val="25000"/>
                  <a:lumOff val="75000"/>
                  <a:alpha val="38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28575">
            <a:solidFill>
              <a:srgbClr val="FF0000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TekstSylinder 7"/>
          <p:cNvSpPr txBox="1"/>
          <p:nvPr/>
        </p:nvSpPr>
        <p:spPr>
          <a:xfrm>
            <a:off x="1176202" y="4562787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Mer enn 50 000</a:t>
            </a:r>
            <a:endParaRPr lang="nb-NO" dirty="0"/>
          </a:p>
        </p:txBody>
      </p:sp>
      <p:sp>
        <p:nvSpPr>
          <p:cNvPr id="9" name="TekstSylinder 8"/>
          <p:cNvSpPr txBox="1"/>
          <p:nvPr/>
        </p:nvSpPr>
        <p:spPr>
          <a:xfrm>
            <a:off x="6948264" y="4617720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1- 10 00</a:t>
            </a:r>
            <a:endParaRPr lang="nb-NO" dirty="0"/>
          </a:p>
        </p:txBody>
      </p:sp>
      <p:sp>
        <p:nvSpPr>
          <p:cNvPr id="11" name="TekstSylinder 10"/>
          <p:cNvSpPr txBox="1"/>
          <p:nvPr/>
        </p:nvSpPr>
        <p:spPr>
          <a:xfrm>
            <a:off x="350520" y="5455920"/>
            <a:ext cx="2993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55 min. kjøretid fra sentrum</a:t>
            </a:r>
            <a:endParaRPr lang="nb-NO" dirty="0"/>
          </a:p>
        </p:txBody>
      </p:sp>
      <p:sp>
        <p:nvSpPr>
          <p:cNvPr id="14" name="TekstSylinder 13"/>
          <p:cNvSpPr txBox="1"/>
          <p:nvPr/>
        </p:nvSpPr>
        <p:spPr>
          <a:xfrm>
            <a:off x="5718809" y="5391581"/>
            <a:ext cx="305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10  min. kjøretid fra sentrum</a:t>
            </a:r>
            <a:endParaRPr lang="nb-NO" dirty="0"/>
          </a:p>
        </p:txBody>
      </p:sp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5797" y="1771009"/>
            <a:ext cx="1739671" cy="1153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400" y="1137603"/>
            <a:ext cx="3206464" cy="284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kstSylinder 11"/>
          <p:cNvSpPr txBox="1"/>
          <p:nvPr/>
        </p:nvSpPr>
        <p:spPr>
          <a:xfrm>
            <a:off x="4118608" y="3041972"/>
            <a:ext cx="1546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/>
              <a:t>10- 25 000</a:t>
            </a:r>
            <a:endParaRPr lang="nb-NO" dirty="0"/>
          </a:p>
        </p:txBody>
      </p:sp>
      <p:sp>
        <p:nvSpPr>
          <p:cNvPr id="13" name="TekstSylinder 12"/>
          <p:cNvSpPr txBox="1"/>
          <p:nvPr/>
        </p:nvSpPr>
        <p:spPr>
          <a:xfrm>
            <a:off x="3343647" y="4042409"/>
            <a:ext cx="2993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25 min. kjøretid fra sentrum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1252786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nip Single Corner Rectangle 8"/>
          <p:cNvSpPr/>
          <p:nvPr/>
        </p:nvSpPr>
        <p:spPr>
          <a:xfrm>
            <a:off x="4563453" y="1533526"/>
            <a:ext cx="4178910" cy="2935288"/>
          </a:xfrm>
          <a:prstGeom prst="snip1Rect">
            <a:avLst/>
          </a:prstGeom>
          <a:solidFill>
            <a:schemeClr val="bg1">
              <a:alpha val="75000"/>
            </a:schemeClr>
          </a:solidFill>
          <a:ln w="571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rgbClr val="FFFFFF"/>
              </a:solidFill>
            </a:endParaRP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4548238" y="936149"/>
            <a:ext cx="3706538" cy="599032"/>
          </a:xfrm>
          <a:prstGeom prst="rect">
            <a:avLst/>
          </a:prstGeom>
          <a:solidFill>
            <a:srgbClr val="002943">
              <a:alpha val="7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b-NO">
              <a:solidFill>
                <a:srgbClr val="002943"/>
              </a:solidFill>
            </a:endParaRPr>
          </a:p>
        </p:txBody>
      </p:sp>
      <p:sp>
        <p:nvSpPr>
          <p:cNvPr id="10" name="Title 6"/>
          <p:cNvSpPr txBox="1">
            <a:spLocks/>
          </p:cNvSpPr>
          <p:nvPr/>
        </p:nvSpPr>
        <p:spPr bwMode="auto">
          <a:xfrm>
            <a:off x="4592029" y="852000"/>
            <a:ext cx="4107471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8000" tIns="36000" rIns="36000" bIns="36000" numCol="1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nb-NO" sz="2000" dirty="0" smtClean="0">
                <a:solidFill>
                  <a:srgbClr val="FFFFFF"/>
                </a:solidFill>
                <a:latin typeface="Tahoma" pitchFamily="34" charset="0"/>
                <a:ea typeface="ＭＳ Ｐゴシック"/>
              </a:rPr>
              <a:t>Dette er NHO</a:t>
            </a:r>
            <a:endParaRPr lang="nb-NO" sz="2000" dirty="0">
              <a:solidFill>
                <a:srgbClr val="FFFFFF"/>
              </a:solidFill>
              <a:latin typeface="Tahoma" pitchFamily="34" charset="0"/>
              <a:cs typeface="Tahoma"/>
            </a:endParaRPr>
          </a:p>
        </p:txBody>
      </p:sp>
      <p:sp>
        <p:nvSpPr>
          <p:cNvPr id="11" name="Plassholder for innhold 2"/>
          <p:cNvSpPr txBox="1">
            <a:spLocks/>
          </p:cNvSpPr>
          <p:nvPr/>
        </p:nvSpPr>
        <p:spPr bwMode="auto">
          <a:xfrm flipH="1">
            <a:off x="4690452" y="1595980"/>
            <a:ext cx="4224948" cy="2977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68288" indent="-268288">
              <a:spcBef>
                <a:spcPct val="20000"/>
              </a:spcBef>
              <a:buClr>
                <a:srgbClr val="0087B3"/>
              </a:buClr>
              <a:buFont typeface="Wingdings" charset="2"/>
              <a:buChar char="§"/>
            </a:pPr>
            <a:r>
              <a:rPr lang="nb-NO" sz="2800" dirty="0" smtClean="0">
                <a:solidFill>
                  <a:srgbClr val="002943"/>
                </a:solidFill>
                <a:latin typeface="Tahoma" pitchFamily="34" charset="0"/>
                <a:cs typeface="ＭＳ Ｐゴシック"/>
              </a:rPr>
              <a:t>Norges største</a:t>
            </a:r>
            <a:br>
              <a:rPr lang="nb-NO" sz="2800" dirty="0" smtClean="0">
                <a:solidFill>
                  <a:srgbClr val="002943"/>
                </a:solidFill>
                <a:latin typeface="Tahoma" pitchFamily="34" charset="0"/>
                <a:cs typeface="ＭＳ Ｐゴシック"/>
              </a:rPr>
            </a:br>
            <a:r>
              <a:rPr lang="nb-NO" sz="2800" spc="100" dirty="0" smtClean="0">
                <a:solidFill>
                  <a:srgbClr val="002943"/>
                </a:solidFill>
                <a:latin typeface="Tahoma" pitchFamily="34" charset="0"/>
                <a:ea typeface="Tahoma" pitchFamily="34" charset="0"/>
              </a:rPr>
              <a:t>interesseorganisasjon           for bedrifter</a:t>
            </a:r>
          </a:p>
          <a:p>
            <a:pPr marL="268288" indent="-268288">
              <a:spcBef>
                <a:spcPct val="20000"/>
              </a:spcBef>
              <a:buClr>
                <a:srgbClr val="0087B3"/>
              </a:buClr>
              <a:buFont typeface="Wingdings" charset="2"/>
              <a:buChar char="§"/>
            </a:pPr>
            <a:r>
              <a:rPr lang="nb-NO" sz="2800" dirty="0" smtClean="0">
                <a:solidFill>
                  <a:srgbClr val="002943"/>
                </a:solidFill>
                <a:latin typeface="Tahoma" pitchFamily="34" charset="0"/>
              </a:rPr>
              <a:t>22 500 </a:t>
            </a:r>
            <a:r>
              <a:rPr lang="nb-NO" sz="2800" spc="100" dirty="0" smtClean="0">
                <a:solidFill>
                  <a:srgbClr val="002943"/>
                </a:solidFill>
                <a:latin typeface="Tahoma" pitchFamily="34" charset="0"/>
                <a:ea typeface="Tahoma" pitchFamily="34" charset="0"/>
              </a:rPr>
              <a:t>medlemmer </a:t>
            </a:r>
            <a:br>
              <a:rPr lang="nb-NO" sz="2800" spc="100" dirty="0" smtClean="0">
                <a:solidFill>
                  <a:srgbClr val="002943"/>
                </a:solidFill>
                <a:latin typeface="Tahoma" pitchFamily="34" charset="0"/>
                <a:ea typeface="Tahoma" pitchFamily="34" charset="0"/>
              </a:rPr>
            </a:br>
            <a:r>
              <a:rPr lang="nb-NO" sz="2800" spc="100" dirty="0" smtClean="0">
                <a:solidFill>
                  <a:srgbClr val="002943"/>
                </a:solidFill>
                <a:latin typeface="Tahoma" pitchFamily="34" charset="0"/>
                <a:ea typeface="Tahoma" pitchFamily="34" charset="0"/>
              </a:rPr>
              <a:t>og 545 000 årsverk </a:t>
            </a:r>
            <a:br>
              <a:rPr lang="nb-NO" sz="2800" spc="100" dirty="0" smtClean="0">
                <a:solidFill>
                  <a:srgbClr val="002943"/>
                </a:solidFill>
                <a:latin typeface="Tahoma" pitchFamily="34" charset="0"/>
                <a:ea typeface="Tahoma" pitchFamily="34" charset="0"/>
              </a:rPr>
            </a:br>
            <a:r>
              <a:rPr lang="nb-NO" sz="2800" spc="100" dirty="0" smtClean="0">
                <a:solidFill>
                  <a:srgbClr val="002943"/>
                </a:solidFill>
                <a:latin typeface="Tahoma" pitchFamily="34" charset="0"/>
                <a:ea typeface="Tahoma" pitchFamily="34" charset="0"/>
              </a:rPr>
              <a:t>i medlemsbedriftene</a:t>
            </a:r>
            <a:r>
              <a:rPr lang="nb-NO" sz="2800" dirty="0">
                <a:solidFill>
                  <a:srgbClr val="002943"/>
                </a:solidFill>
                <a:latin typeface="Tahoma"/>
                <a:cs typeface="Tahoma"/>
              </a:rPr>
              <a:t/>
            </a:r>
            <a:br>
              <a:rPr lang="nb-NO" sz="2800" dirty="0">
                <a:solidFill>
                  <a:srgbClr val="002943"/>
                </a:solidFill>
                <a:latin typeface="Tahoma"/>
                <a:cs typeface="Tahoma"/>
              </a:rPr>
            </a:br>
            <a:endParaRPr lang="nb-NO" sz="2800" dirty="0">
              <a:solidFill>
                <a:srgbClr val="002943"/>
              </a:solidFill>
              <a:latin typeface="Tahoma"/>
              <a:ea typeface="ＭＳ Ｐゴシック" pitchFamily="34" charset="-128"/>
              <a:cs typeface="Tahom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90579" y="5932851"/>
            <a:ext cx="25101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800" kern="800" spc="100" dirty="0" smtClean="0">
                <a:solidFill>
                  <a:srgbClr val="9FC0D5"/>
                </a:solidFill>
                <a:latin typeface="Tahoma"/>
                <a:cs typeface="Tahoma"/>
              </a:rPr>
              <a:t>foto: Olav </a:t>
            </a:r>
            <a:r>
              <a:rPr lang="nb-NO" sz="800" kern="800" spc="100" dirty="0" err="1" smtClean="0">
                <a:solidFill>
                  <a:srgbClr val="9FC0D5"/>
                </a:solidFill>
                <a:latin typeface="Tahoma"/>
                <a:cs typeface="Tahoma"/>
              </a:rPr>
              <a:t>Heggø</a:t>
            </a:r>
            <a:endParaRPr lang="nb-NO" sz="800" kern="800" spc="100" dirty="0">
              <a:solidFill>
                <a:srgbClr val="9FC0D5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53703604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533400" y="1393825"/>
            <a:ext cx="4038600" cy="4785360"/>
          </a:xfrm>
        </p:spPr>
        <p:txBody>
          <a:bodyPr/>
          <a:lstStyle/>
          <a:p>
            <a:r>
              <a:rPr lang="nb-NO" dirty="0" smtClean="0"/>
              <a:t>Under 3000 arbeidsplasser innenfor 45 minutter kjøring – </a:t>
            </a:r>
            <a:r>
              <a:rPr lang="nb-NO" dirty="0" smtClean="0">
                <a:solidFill>
                  <a:srgbClr val="FF0000"/>
                </a:solidFill>
              </a:rPr>
              <a:t>nedgang</a:t>
            </a:r>
          </a:p>
          <a:p>
            <a:r>
              <a:rPr lang="nb-NO" dirty="0" smtClean="0"/>
              <a:t>3 – 10 000 arbeidsplasser- </a:t>
            </a:r>
            <a:r>
              <a:rPr lang="nb-NO" dirty="0" smtClean="0">
                <a:solidFill>
                  <a:srgbClr val="FF0000"/>
                </a:solidFill>
              </a:rPr>
              <a:t>stagnasjon</a:t>
            </a:r>
          </a:p>
          <a:p>
            <a:r>
              <a:rPr lang="nb-NO" dirty="0" smtClean="0"/>
              <a:t>Mer enn 10 000 arbeidsplasser – </a:t>
            </a:r>
            <a:r>
              <a:rPr lang="nb-NO" dirty="0" smtClean="0">
                <a:solidFill>
                  <a:srgbClr val="FF0000"/>
                </a:solidFill>
              </a:rPr>
              <a:t>vekst</a:t>
            </a:r>
          </a:p>
          <a:p>
            <a:pPr marL="0" indent="0">
              <a:buNone/>
            </a:pPr>
            <a:r>
              <a:rPr lang="nb-NO" sz="2000" dirty="0" smtClean="0"/>
              <a:t>(</a:t>
            </a:r>
            <a:r>
              <a:rPr lang="nb-NO" sz="1800" dirty="0" smtClean="0"/>
              <a:t>særlig i områder med mer enn</a:t>
            </a:r>
          </a:p>
          <a:p>
            <a:pPr marL="0" indent="0">
              <a:buNone/>
            </a:pPr>
            <a:r>
              <a:rPr lang="nb-NO" sz="1800" dirty="0" smtClean="0"/>
              <a:t> 100 000 arbeidsplasser)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40FD7-44AC-49F8-97F1-2CFB098AB1EC}" type="datetime1">
              <a:rPr lang="nb-NO" smtClean="0"/>
              <a:t>09.12.2014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F336C-38CF-4CF9-9BC6-7F37C8D25F65}" type="slidenum">
              <a:rPr lang="nb-NO" smtClean="0"/>
              <a:pPr/>
              <a:t>20</a:t>
            </a:fld>
            <a:endParaRPr lang="nb-NO"/>
          </a:p>
        </p:txBody>
      </p:sp>
      <p:sp>
        <p:nvSpPr>
          <p:cNvPr id="8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Arbeidsplasser betydning for befolkningsutviklingen</a:t>
            </a:r>
            <a:endParaRPr lang="nb-NO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5979" y="1318260"/>
            <a:ext cx="4171175" cy="280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5979" y="4122419"/>
            <a:ext cx="2342049" cy="2056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7968" y="3540684"/>
            <a:ext cx="2004060" cy="2638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922421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Oppsummering av Hadeland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sz="1800" dirty="0" smtClean="0"/>
              <a:t>356 </a:t>
            </a:r>
            <a:r>
              <a:rPr lang="nb-NO" sz="1800" dirty="0"/>
              <a:t>nye arbeidsplasser siste 4 år, hvorav 52 siste året. Gran står for størstedelen av veksten siden 2008, men Lunner for veksten siste året isolert sett. </a:t>
            </a:r>
            <a:r>
              <a:rPr lang="nb-NO" sz="1800" dirty="0" smtClean="0"/>
              <a:t/>
            </a:r>
            <a:br>
              <a:rPr lang="nb-NO" sz="1800" dirty="0" smtClean="0"/>
            </a:br>
            <a:endParaRPr lang="nb-NO" sz="1800" dirty="0"/>
          </a:p>
          <a:p>
            <a:r>
              <a:rPr lang="nb-NO" sz="1800" dirty="0"/>
              <a:t>Grans vekst siste fire år stammer fra mange sektorer, men med offentlig tjenesteyting som viktigst. Lunners vekst siste år var i offentlig tjenesteyting. </a:t>
            </a:r>
            <a:r>
              <a:rPr lang="nb-NO" sz="1800" dirty="0" smtClean="0"/>
              <a:t/>
            </a:r>
            <a:br>
              <a:rPr lang="nb-NO" sz="1800" dirty="0" smtClean="0"/>
            </a:br>
            <a:endParaRPr lang="nb-NO" sz="1800" dirty="0"/>
          </a:p>
          <a:p>
            <a:r>
              <a:rPr lang="nb-NO" sz="1800" dirty="0"/>
              <a:t>Næringsmessig spesialisering innenfor jordbruk, men 87% av </a:t>
            </a:r>
            <a:r>
              <a:rPr lang="nb-NO" sz="1800" dirty="0" smtClean="0"/>
              <a:t>arbeidsplassene </a:t>
            </a:r>
            <a:r>
              <a:rPr lang="nb-NO" sz="1800" dirty="0"/>
              <a:t>innenfor tjenesteyting. </a:t>
            </a:r>
            <a:r>
              <a:rPr lang="nb-NO" sz="1800" dirty="0" smtClean="0"/>
              <a:t/>
            </a:r>
            <a:br>
              <a:rPr lang="nb-NO" sz="1800" dirty="0" smtClean="0"/>
            </a:br>
            <a:endParaRPr lang="nb-NO" sz="1800" dirty="0"/>
          </a:p>
          <a:p>
            <a:r>
              <a:rPr lang="nb-NO" sz="1800" dirty="0"/>
              <a:t>At bygg og anlegg og ikke minst offentlig tjenesteyting er overrepresentert i det lokale arbeidsmarkedet er vanlig for </a:t>
            </a:r>
            <a:r>
              <a:rPr lang="nb-NO" sz="1800" dirty="0" smtClean="0"/>
              <a:t>utpendlingsregioner </a:t>
            </a:r>
            <a:r>
              <a:rPr lang="nb-NO" sz="1800" dirty="0"/>
              <a:t>som Hadeland. </a:t>
            </a:r>
          </a:p>
          <a:p>
            <a:endParaRPr lang="nb-NO" sz="1800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BBC64-CAE1-40B5-8CC3-E9460B0BE8CF}" type="datetime1">
              <a:rPr lang="nb-NO" smtClean="0"/>
              <a:pPr/>
              <a:t>09.12.2014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[Presentasjonsheading]</a:t>
            </a: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4A588-5B2D-41D7-ACE9-4782F60A0AA9}" type="slidenum">
              <a:rPr lang="nb-NO" smtClean="0"/>
              <a:pPr/>
              <a:t>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2818992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Sysselsatte personer etter </a:t>
            </a:r>
            <a:r>
              <a:rPr lang="nb-NO" dirty="0" smtClean="0"/>
              <a:t>arbeidssted i 2013</a:t>
            </a:r>
            <a:r>
              <a:rPr lang="nb-NO" dirty="0"/>
              <a:t/>
            </a:r>
            <a:br>
              <a:rPr lang="nb-NO" dirty="0"/>
            </a:br>
            <a:r>
              <a:rPr lang="nb-NO" dirty="0" smtClean="0"/>
              <a:t>Hadeland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BBC64-CAE1-40B5-8CC3-E9460B0BE8CF}" type="datetime1">
              <a:rPr lang="nb-NO" smtClean="0"/>
              <a:pPr/>
              <a:t>09.12.2014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[Presentasjonsheading]</a:t>
            </a: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4A588-5B2D-41D7-ACE9-4782F60A0AA9}" type="slidenum">
              <a:rPr lang="nb-NO" smtClean="0"/>
              <a:pPr/>
              <a:t>22</a:t>
            </a:fld>
            <a:endParaRPr lang="nb-NO"/>
          </a:p>
        </p:txBody>
      </p:sp>
      <p:graphicFrame>
        <p:nvGraphicFramePr>
          <p:cNvPr id="7" name="Plassholder for innhold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28854372"/>
              </p:ext>
            </p:extLst>
          </p:nvPr>
        </p:nvGraphicFramePr>
        <p:xfrm>
          <a:off x="742950" y="1600200"/>
          <a:ext cx="794385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8248692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BBC64-CAE1-40B5-8CC3-E9460B0BE8CF}" type="datetime1">
              <a:rPr lang="nb-NO" smtClean="0"/>
              <a:pPr/>
              <a:t>09.12.2014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[Presentasjonsheading]</a:t>
            </a: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4A588-5B2D-41D7-ACE9-4782F60A0AA9}" type="slidenum">
              <a:rPr lang="nb-NO" smtClean="0"/>
              <a:pPr/>
              <a:t>23</a:t>
            </a:fld>
            <a:endParaRPr lang="nb-NO"/>
          </a:p>
        </p:txBody>
      </p:sp>
      <p:sp>
        <p:nvSpPr>
          <p:cNvPr id="7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%-vis endring i arbeidsplasser de siste tre årene</a:t>
            </a:r>
            <a:endParaRPr lang="nb-NO" dirty="0"/>
          </a:p>
        </p:txBody>
      </p:sp>
      <p:graphicFrame>
        <p:nvGraphicFramePr>
          <p:cNvPr id="8" name="Plassholder for innhold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98201564"/>
              </p:ext>
            </p:extLst>
          </p:nvPr>
        </p:nvGraphicFramePr>
        <p:xfrm>
          <a:off x="742950" y="1600200"/>
          <a:ext cx="794385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7531455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2400" dirty="0" smtClean="0"/>
              <a:t>Befolkningsutvikling eller næringsutvikling </a:t>
            </a:r>
            <a:br>
              <a:rPr lang="nb-NO" sz="2400" dirty="0" smtClean="0"/>
            </a:br>
            <a:r>
              <a:rPr lang="nb-NO" sz="2400" dirty="0" smtClean="0"/>
              <a:t>– hva kommer først?</a:t>
            </a:r>
            <a:endParaRPr lang="nb-NO" sz="2400" dirty="0"/>
          </a:p>
        </p:txBody>
      </p:sp>
      <p:graphicFrame>
        <p:nvGraphicFramePr>
          <p:cNvPr id="4" name="Plassholder for innhold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35788149"/>
              </p:ext>
            </p:extLst>
          </p:nvPr>
        </p:nvGraphicFramePr>
        <p:xfrm>
          <a:off x="1619672" y="1484784"/>
          <a:ext cx="5112568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7060359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2400" dirty="0" smtClean="0"/>
              <a:t>Uttynningsregioner og utviklingsregioner eller</a:t>
            </a:r>
            <a:br>
              <a:rPr lang="nb-NO" sz="2400" dirty="0" smtClean="0"/>
            </a:br>
            <a:r>
              <a:rPr lang="nb-NO" sz="2400" dirty="0" smtClean="0"/>
              <a:t>arbeids og befolkningsregioner ?</a:t>
            </a:r>
            <a:endParaRPr lang="nb-NO" sz="2400" dirty="0"/>
          </a:p>
        </p:txBody>
      </p:sp>
      <p:graphicFrame>
        <p:nvGraphicFramePr>
          <p:cNvPr id="4" name="Plassholder for innhold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2876974"/>
              </p:ext>
            </p:extLst>
          </p:nvPr>
        </p:nvGraphicFramePr>
        <p:xfrm>
          <a:off x="971600" y="1196752"/>
          <a:ext cx="6768752" cy="5112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78271402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2400" dirty="0"/>
              <a:t>Befolkningsendring 2008-2014 fordelt på fødsels- og flytteoverskudd</a:t>
            </a:r>
          </a:p>
        </p:txBody>
      </p:sp>
      <p:graphicFrame>
        <p:nvGraphicFramePr>
          <p:cNvPr id="5" name="Plassholder for innhold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34049295"/>
              </p:ext>
            </p:extLst>
          </p:nvPr>
        </p:nvGraphicFramePr>
        <p:xfrm>
          <a:off x="457200" y="1341438"/>
          <a:ext cx="8229600" cy="4464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9900223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2400" dirty="0" smtClean="0"/>
              <a:t>Hvor flytter vi?</a:t>
            </a:r>
            <a:endParaRPr lang="nb-NO" sz="2400" dirty="0"/>
          </a:p>
        </p:txBody>
      </p:sp>
      <p:graphicFrame>
        <p:nvGraphicFramePr>
          <p:cNvPr id="4" name="Plassholder for innhold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06679306"/>
              </p:ext>
            </p:extLst>
          </p:nvPr>
        </p:nvGraphicFramePr>
        <p:xfrm>
          <a:off x="395536" y="980728"/>
          <a:ext cx="8219256" cy="4968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5686777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2400" dirty="0" smtClean="0"/>
              <a:t>Hvor ble 15-åringene av?</a:t>
            </a:r>
            <a:endParaRPr lang="nb-NO" sz="2400" dirty="0"/>
          </a:p>
        </p:txBody>
      </p:sp>
      <p:graphicFrame>
        <p:nvGraphicFramePr>
          <p:cNvPr id="4" name="Plassholder for innhold 3"/>
          <p:cNvGraphicFramePr>
            <a:graphicFrameLocks noGrp="1"/>
          </p:cNvGraphicFramePr>
          <p:nvPr>
            <p:ph idx="1"/>
          </p:nvPr>
        </p:nvGraphicFramePr>
        <p:xfrm>
          <a:off x="457200" y="1341438"/>
          <a:ext cx="3970784" cy="4679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062561369"/>
              </p:ext>
            </p:extLst>
          </p:nvPr>
        </p:nvGraphicFramePr>
        <p:xfrm>
          <a:off x="4473704" y="1412776"/>
          <a:ext cx="4464496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6292426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Viktige forutsetninger for positiv effekt</a:t>
            </a:r>
            <a:endParaRPr lang="nb-NO" dirty="0"/>
          </a:p>
        </p:txBody>
      </p:sp>
      <p:sp>
        <p:nvSpPr>
          <p:cNvPr id="11" name="Plassholder for innhold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/>
              <a:t>Jo dårligere utgangspunkt jo større effekt av investeringer, særlig fjerninger av </a:t>
            </a:r>
            <a:r>
              <a:rPr lang="nb-NO" dirty="0" smtClean="0">
                <a:solidFill>
                  <a:srgbClr val="FF0000"/>
                </a:solidFill>
              </a:rPr>
              <a:t>flaskehalser</a:t>
            </a:r>
          </a:p>
          <a:p>
            <a:r>
              <a:rPr lang="nb-NO" dirty="0" smtClean="0"/>
              <a:t>Regionen må ha et klart </a:t>
            </a:r>
            <a:r>
              <a:rPr lang="nb-NO" dirty="0" smtClean="0">
                <a:solidFill>
                  <a:srgbClr val="FF0000"/>
                </a:solidFill>
              </a:rPr>
              <a:t>utviklingspotensialet</a:t>
            </a:r>
            <a:r>
              <a:rPr lang="nb-NO" dirty="0" smtClean="0"/>
              <a:t> </a:t>
            </a:r>
          </a:p>
          <a:p>
            <a:pPr marL="0" indent="0">
              <a:buNone/>
            </a:pPr>
            <a:r>
              <a:rPr lang="nb-NO" dirty="0"/>
              <a:t>	</a:t>
            </a:r>
            <a:r>
              <a:rPr lang="nb-NO" dirty="0" smtClean="0"/>
              <a:t>( kvalifisert arbeidskraft, innovasjonsevne)</a:t>
            </a:r>
          </a:p>
          <a:p>
            <a:r>
              <a:rPr lang="nb-NO" dirty="0" smtClean="0"/>
              <a:t>Ha et </a:t>
            </a:r>
            <a:r>
              <a:rPr lang="nb-NO" dirty="0" smtClean="0">
                <a:solidFill>
                  <a:srgbClr val="FF0000"/>
                </a:solidFill>
              </a:rPr>
              <a:t>velutviklet næringsliv og politisk miljø </a:t>
            </a:r>
            <a:r>
              <a:rPr lang="nb-NO" dirty="0" smtClean="0"/>
              <a:t>som kan bidra til å utløse det eksisterende vekstpotensialet</a:t>
            </a:r>
          </a:p>
          <a:p>
            <a:endParaRPr lang="nb-NO" dirty="0"/>
          </a:p>
          <a:p>
            <a:r>
              <a:rPr lang="nb-NO" dirty="0" smtClean="0">
                <a:solidFill>
                  <a:srgbClr val="FF0000"/>
                </a:solidFill>
              </a:rPr>
              <a:t>Investeringer i samferdsel vil ikke gi mernytte dersom det ikke var transportsystemet som var med på å hindre økonomisk aktivitet tidligere</a:t>
            </a:r>
            <a:endParaRPr lang="nb-NO" dirty="0">
              <a:solidFill>
                <a:srgbClr val="FF0000"/>
              </a:solidFill>
            </a:endParaRP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8DCEB-E53D-422A-A221-E8A41C767883}" type="datetime1">
              <a:rPr lang="nb-NO" smtClean="0"/>
              <a:t>09.12.2014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F336C-38CF-4CF9-9BC6-7F37C8D25F65}" type="slidenum">
              <a:rPr lang="nb-NO" smtClean="0"/>
              <a:pPr/>
              <a:t>29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0528143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Tema for NHO sin Årskonferanse 2015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AC625-1D2A-4AC1-8588-DA9D671CDB21}" type="datetime1">
              <a:rPr lang="nb-NO" smtClean="0"/>
              <a:t>09.12.2014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F336C-38CF-4CF9-9BC6-7F37C8D25F65}" type="slidenum">
              <a:rPr lang="nb-NO" smtClean="0"/>
              <a:pPr/>
              <a:t>3</a:t>
            </a:fld>
            <a:endParaRPr lang="nb-NO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8560" y="1360010"/>
            <a:ext cx="4726305" cy="3147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kstSylinder 6"/>
          <p:cNvSpPr txBox="1"/>
          <p:nvPr/>
        </p:nvSpPr>
        <p:spPr>
          <a:xfrm>
            <a:off x="548640" y="1874520"/>
            <a:ext cx="27098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Bo - og arbeidsregioner</a:t>
            </a:r>
            <a:endParaRPr lang="nb-NO" sz="28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" y="3028647"/>
            <a:ext cx="3388341" cy="2541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455344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Innlandets store utfordring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0C82C-3AF4-44D0-B765-7953638BC2D8}" type="datetime1">
              <a:rPr lang="nb-NO" smtClean="0"/>
              <a:t>09.12.2014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F336C-38CF-4CF9-9BC6-7F37C8D25F65}" type="slidenum">
              <a:rPr lang="nb-NO" smtClean="0"/>
              <a:pPr/>
              <a:t>30</a:t>
            </a:fld>
            <a:endParaRPr lang="nb-NO"/>
          </a:p>
        </p:txBody>
      </p:sp>
      <p:pic>
        <p:nvPicPr>
          <p:cNvPr id="1433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393536"/>
            <a:ext cx="6019800" cy="4509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" y="2781300"/>
            <a:ext cx="1516380" cy="1516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680" y="2430899"/>
            <a:ext cx="2240280" cy="1487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9791447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66" t="7334" r="51333"/>
          <a:stretch/>
        </p:blipFill>
        <p:spPr bwMode="auto">
          <a:xfrm>
            <a:off x="3632200" y="1"/>
            <a:ext cx="3770778" cy="4694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B181A-7D34-4452-B78F-7FFE91716F5E}" type="datetime1">
              <a:rPr lang="nb-NO" smtClean="0"/>
              <a:t>09.12.2014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F336C-38CF-4CF9-9BC6-7F37C8D25F65}" type="slidenum">
              <a:rPr lang="nb-NO" smtClean="0"/>
              <a:pPr/>
              <a:t>31</a:t>
            </a:fld>
            <a:endParaRPr lang="nb-NO"/>
          </a:p>
        </p:txBody>
      </p:sp>
      <p:pic>
        <p:nvPicPr>
          <p:cNvPr id="1026" name="Picture 2" descr="SpermVital's research team consists of seven highly dedicated researchers within both molecular biology and veterinarian medicine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4168006" cy="2347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raufossindustripark.no/pbedrifter/img/fue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47498"/>
            <a:ext cx="3759200" cy="4510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cdn.system.ipapercms.dk/Gevir/Papers/f4d26d6d-a074-4170-9cce-0beb39138966/Pages/13/Normal.jpg?Policy=eyJTdGF0ZW1lbnQiOlt7IlJlc291cmNlIjoiaHR0cDovL2Nkbi5zeXN0ZW0uaXBhcGVyY21zLmRrL0dldmlyL1BhcGVycy9mNGQyNmQ2ZC1hMDc0LTQxNzAtOWNjZS0wYmViMzkxMzg5NjYvKiIsIkNvbmRpdGlvbiI6eyJEYXRlTGVzc1RoYW4iOnsiQVdTOkVwb2NoVGltZSI6MTM3NTk2MjAyOH19fV19&amp;Signature=DV7~QUR4ZegvtkfOsREr-HI68Vp1rNzx26HFC0~WYmH0X16X0m5SXMVMdGdZrZYARaW~h0bDX9XkTsKlO44OMMtM9yfxoeuJC9FFf7Yh~fEYf~w4BZtNkiKZSJqkf~G4nYc9-LDE6H8WS6po-9AGoEsFtLhGuQ393PRvCT~9rlc_&amp;Key-Pair-Id=APKAIPGQN6BDBMBZ2LCA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74" t="67564" r="9787"/>
          <a:stretch/>
        </p:blipFill>
        <p:spPr bwMode="auto">
          <a:xfrm>
            <a:off x="2941948" y="3822170"/>
            <a:ext cx="3039621" cy="3035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http://www.ka-rasmussen.no/wp-content/uploads/2012/06/MG_7941-300x199.jpe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570" y="4694994"/>
            <a:ext cx="3162430" cy="2163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forsidebilder SRM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2606" y="2"/>
            <a:ext cx="1821393" cy="1947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21" descr="Fredagsbirken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-16827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7" name="Picture 23" descr="Fredagsbirken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" y="-1587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9" name="Picture 25" descr="Copyright © Birkebenerrennet">
            <a:hlinkClick r:id="rId11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75" y="1365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1" name="Picture 27" descr="Copyright © Birkebenerrennet">
            <a:hlinkClick r:id="rId11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5" y="2889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3" name="Picture 29" descr="Litteraturfestivalen">
            <a:hlinkClick r:id="rId12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75" y="4413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5" name="Picture 31" descr="Litteraturfestivalen">
            <a:hlinkClick r:id="rId12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475" y="5937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7" name="Picture 33" descr="Rafting, riverboard, juving">
            <a:hlinkClick r:id="rId13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75" y="7461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7400" y="1854200"/>
            <a:ext cx="2006599" cy="3073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44886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760" y="1938424"/>
            <a:ext cx="4587240" cy="3655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Bio</a:t>
            </a:r>
            <a:r>
              <a:rPr lang="nb-NO"/>
              <a:t>-</a:t>
            </a:r>
            <a:r>
              <a:rPr lang="nb-NO" smtClean="0"/>
              <a:t>økonomi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742950" y="1181100"/>
            <a:ext cx="7943850" cy="4945063"/>
          </a:xfrm>
        </p:spPr>
        <p:txBody>
          <a:bodyPr/>
          <a:lstStyle/>
          <a:p>
            <a:r>
              <a:rPr lang="nb-NO" dirty="0" smtClean="0"/>
              <a:t>En større betydning for fremtidigs næringsliv blir produksjon og verdiskaping i utgangspunkt i verdikjeden for jord, skog og vann.</a:t>
            </a:r>
          </a:p>
          <a:p>
            <a:r>
              <a:rPr lang="nb-NO" dirty="0" smtClean="0"/>
              <a:t>Bra for Innlandet!</a:t>
            </a:r>
            <a:endParaRPr lang="nb-NO" dirty="0"/>
          </a:p>
        </p:txBody>
      </p:sp>
      <p:graphicFrame>
        <p:nvGraphicFramePr>
          <p:cNvPr id="6" name="Plassholder for innhold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73228963"/>
              </p:ext>
            </p:extLst>
          </p:nvPr>
        </p:nvGraphicFramePr>
        <p:xfrm>
          <a:off x="601980" y="3291840"/>
          <a:ext cx="4030980" cy="25371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539925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C:\Users\ckvam\AppData\Local\Microsoft\Windows\Temporary Internet Files\Content.IE5\R9XO2CL3\MP900178653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133" y="282427"/>
            <a:ext cx="4748446" cy="3087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ckvam\AppData\Local\Microsoft\Windows\Temporary Internet Files\Content.IE5\QQTOCTS1\MP900442443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931332"/>
            <a:ext cx="4030133" cy="2810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7950" y="116797"/>
            <a:ext cx="7943850" cy="766762"/>
          </a:xfrm>
        </p:spPr>
        <p:txBody>
          <a:bodyPr/>
          <a:lstStyle/>
          <a:p>
            <a:r>
              <a:rPr lang="nb-NO" dirty="0" smtClean="0"/>
              <a:t>Norges matregion nr.1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BBC64-CAE1-40B5-8CC3-E9460B0BE8CF}" type="datetime1">
              <a:rPr lang="nb-NO" smtClean="0"/>
              <a:pPr/>
              <a:t>09.12.2014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[Presentasjonsheading]</a:t>
            </a: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4A588-5B2D-41D7-ACE9-4782F60A0AA9}" type="slidenum">
              <a:rPr lang="nb-NO" smtClean="0"/>
              <a:pPr/>
              <a:t>33</a:t>
            </a:fld>
            <a:endParaRPr lang="nb-NO"/>
          </a:p>
        </p:txBody>
      </p:sp>
      <p:pic>
        <p:nvPicPr>
          <p:cNvPr id="1028" name="Picture 4" descr="C:\Users\ckvam\AppData\Local\Microsoft\Windows\Temporary Internet Files\Content.IE5\RGXHAI8K\MP900425552[1].jp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38" y="2658533"/>
            <a:ext cx="5992529" cy="398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ckvam\AppData\Local\Microsoft\Windows\Temporary Internet Files\Content.IE5\0Z78T14G\MP900313862[1]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5267" y="2321952"/>
            <a:ext cx="2877312" cy="4337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121231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Anbefalinger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/>
              <a:t>Samarbeid for å </a:t>
            </a:r>
            <a:br>
              <a:rPr lang="nb-NO" dirty="0" smtClean="0"/>
            </a:br>
            <a:r>
              <a:rPr lang="nb-NO" dirty="0" smtClean="0"/>
              <a:t>styrke hverandre</a:t>
            </a:r>
          </a:p>
          <a:p>
            <a:r>
              <a:rPr lang="nb-NO" dirty="0" smtClean="0"/>
              <a:t>Tenk kritisk masse</a:t>
            </a:r>
          </a:p>
          <a:p>
            <a:pPr lvl="1"/>
            <a:r>
              <a:rPr lang="nb-NO" dirty="0" smtClean="0"/>
              <a:t>Arbeidsplasser</a:t>
            </a:r>
          </a:p>
          <a:p>
            <a:pPr lvl="1"/>
            <a:r>
              <a:rPr lang="nb-NO" dirty="0" smtClean="0"/>
              <a:t>Kompetanse</a:t>
            </a:r>
          </a:p>
          <a:p>
            <a:pPr marL="174625" lvl="1" indent="0">
              <a:buNone/>
            </a:pPr>
            <a:endParaRPr lang="nb-NO" dirty="0"/>
          </a:p>
          <a:p>
            <a:r>
              <a:rPr lang="nb-NO" dirty="0" smtClean="0"/>
              <a:t>Infrastruktur er mer</a:t>
            </a:r>
            <a:br>
              <a:rPr lang="nb-NO" dirty="0" smtClean="0"/>
            </a:br>
            <a:r>
              <a:rPr lang="nb-NO" dirty="0" smtClean="0"/>
              <a:t>enn veg og bane</a:t>
            </a:r>
          </a:p>
          <a:p>
            <a:pPr lvl="1"/>
            <a:endParaRPr lang="nb-NO" dirty="0" smtClean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BBC64-CAE1-40B5-8CC3-E9460B0BE8CF}" type="datetime1">
              <a:rPr lang="nb-NO" smtClean="0"/>
              <a:pPr/>
              <a:t>09.12.2014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[Presentasjonsheading]</a:t>
            </a: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4A588-5B2D-41D7-ACE9-4782F60A0AA9}" type="slidenum">
              <a:rPr lang="nb-NO" smtClean="0"/>
              <a:pPr/>
              <a:t>34</a:t>
            </a:fld>
            <a:endParaRPr lang="nb-NO"/>
          </a:p>
        </p:txBody>
      </p:sp>
      <p:pic>
        <p:nvPicPr>
          <p:cNvPr id="15362" name="Picture 2" descr="C:\Users\ckvam\AppData\Local\Microsoft\Windows\Temporary Internet Files\Content.IE5\R9XO2CL3\MP900442177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060" y="1715744"/>
            <a:ext cx="4732020" cy="4204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4797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61375" y="58418"/>
            <a:ext cx="7943850" cy="1143000"/>
          </a:xfrm>
        </p:spPr>
        <p:txBody>
          <a:bodyPr/>
          <a:lstStyle/>
          <a:p>
            <a:r>
              <a:rPr lang="nb-NO" dirty="0" smtClean="0"/>
              <a:t>Attraktive for de "kule"?</a:t>
            </a:r>
            <a:br>
              <a:rPr lang="nb-NO" dirty="0" smtClean="0"/>
            </a:br>
            <a:r>
              <a:rPr lang="nb-NO" dirty="0" smtClean="0"/>
              <a:t>- </a:t>
            </a:r>
            <a:r>
              <a:rPr lang="nb-NO" sz="2000" dirty="0" smtClean="0"/>
              <a:t>tilpasset de som i dag står foran sin bo-beslutning?</a:t>
            </a:r>
            <a:endParaRPr lang="nb-NO" sz="2000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26625-C522-4386-87A1-6CC3E910465F}" type="datetime1">
              <a:rPr lang="nb-NO" smtClean="0"/>
              <a:t>09.12.2014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F336C-38CF-4CF9-9BC6-7F37C8D25F65}" type="slidenum">
              <a:rPr lang="nb-NO" smtClean="0"/>
              <a:pPr/>
              <a:t>35</a:t>
            </a:fld>
            <a:endParaRPr lang="nb-NO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133474"/>
            <a:ext cx="4076700" cy="268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48" y="2842260"/>
            <a:ext cx="4286252" cy="212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75" y="4625004"/>
            <a:ext cx="3642360" cy="2065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8420" y="3246119"/>
            <a:ext cx="2736746" cy="1821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970" y="4296053"/>
            <a:ext cx="4996530" cy="208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195" y="1061313"/>
            <a:ext cx="4373880" cy="2184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74" y="2938463"/>
            <a:ext cx="2628900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610" y="4681538"/>
            <a:ext cx="2628900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27130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 smtClean="0"/>
              <a:t>Utviklingen etter siste reform i kommunestrukturen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dirty="0" smtClean="0"/>
              <a:t>Betydelig utvidelse av kommunenes oppgaver de siste 50 årene</a:t>
            </a:r>
          </a:p>
          <a:p>
            <a:r>
              <a:rPr lang="nb-NO" dirty="0" smtClean="0"/>
              <a:t>Økte krav og forventninger til tjenestene</a:t>
            </a:r>
          </a:p>
          <a:p>
            <a:r>
              <a:rPr lang="nb-NO" dirty="0" smtClean="0"/>
              <a:t>Sentralisering av befolkningen</a:t>
            </a:r>
          </a:p>
          <a:p>
            <a:r>
              <a:rPr lang="nb-NO" dirty="0" smtClean="0"/>
              <a:t>Reformbehov I: Oppgavene er blitt for store for de minste kommunene</a:t>
            </a:r>
          </a:p>
          <a:p>
            <a:r>
              <a:rPr lang="nb-NO" dirty="0" smtClean="0"/>
              <a:t>Reformbehov II: Mange byer har vokst ut over sine administrative grenser </a:t>
            </a:r>
          </a:p>
        </p:txBody>
      </p:sp>
    </p:spTree>
    <p:extLst>
      <p:ext uri="{BB962C8B-B14F-4D97-AF65-F5344CB8AC3E}">
        <p14:creationId xmlns:p14="http://schemas.microsoft.com/office/powerpoint/2010/main" val="235228302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 noChangeAspect="1"/>
          </p:cNvGrpSpPr>
          <p:nvPr/>
        </p:nvGrpSpPr>
        <p:grpSpPr bwMode="auto">
          <a:xfrm>
            <a:off x="938213" y="833438"/>
            <a:ext cx="7267575" cy="5191125"/>
            <a:chOff x="591" y="525"/>
            <a:chExt cx="4578" cy="3270"/>
          </a:xfrm>
        </p:grpSpPr>
        <p:sp>
          <p:nvSpPr>
            <p:cNvPr id="3" name="AutoShape 4"/>
            <p:cNvSpPr>
              <a:spLocks noChangeAspect="1" noChangeArrowheads="1" noTextEdit="1"/>
            </p:cNvSpPr>
            <p:nvPr/>
          </p:nvSpPr>
          <p:spPr bwMode="auto">
            <a:xfrm>
              <a:off x="591" y="525"/>
              <a:ext cx="4578" cy="3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>
                <a:solidFill>
                  <a:prstClr val="black"/>
                </a:solidFill>
              </a:endParaRPr>
            </a:p>
          </p:txBody>
        </p:sp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" y="525"/>
              <a:ext cx="4584" cy="3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1457100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 smtClean="0"/>
              <a:t>Utvalgets anbefalinger i delrapporten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nb-NO" dirty="0" smtClean="0"/>
              <a:t>Kommunene bør ha minst 15.000-20.000 innbyggere for å sikre en god oppgaveløsning</a:t>
            </a:r>
          </a:p>
          <a:p>
            <a:pPr marL="514350" indent="-514350">
              <a:buAutoNum type="arabicPeriod"/>
            </a:pPr>
            <a:r>
              <a:rPr lang="nb-NO" dirty="0" smtClean="0"/>
              <a:t>Kommunestrukturen bør i større grad nærme seg funksjonelle samfunnsutviklingsområder</a:t>
            </a:r>
          </a:p>
          <a:p>
            <a:pPr marL="514350" indent="-514350">
              <a:buAutoNum type="arabicPeriod"/>
            </a:pPr>
            <a:r>
              <a:rPr lang="nb-NO" dirty="0" smtClean="0"/>
              <a:t>Staten bør redusere detaljstyringen og ordninger for politisk deltakelse bør videreutvikles for å sikre gode og slagkraftige demokratiske arenaer</a:t>
            </a:r>
          </a:p>
        </p:txBody>
      </p:sp>
    </p:spTree>
    <p:extLst>
      <p:ext uri="{BB962C8B-B14F-4D97-AF65-F5344CB8AC3E}">
        <p14:creationId xmlns:p14="http://schemas.microsoft.com/office/powerpoint/2010/main" val="121815148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 smtClean="0"/>
              <a:t>Attraktive kommuner og livskraftige bedrifter – et gjensidig samspill</a:t>
            </a:r>
            <a:endParaRPr lang="nb-NO" dirty="0"/>
          </a:p>
        </p:txBody>
      </p:sp>
      <p:graphicFrame>
        <p:nvGraphicFramePr>
          <p:cNvPr id="7" name="Plassholder for innhold 6"/>
          <p:cNvGraphicFramePr>
            <a:graphicFrameLocks noGrp="1"/>
          </p:cNvGraphicFramePr>
          <p:nvPr>
            <p:ph idx="1"/>
          </p:nvPr>
        </p:nvGraphicFramePr>
        <p:xfrm>
          <a:off x="742950" y="1600200"/>
          <a:ext cx="794385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4A588-5B2D-41D7-ACE9-4782F60A0AA9}" type="slidenum">
              <a:rPr lang="nb-NO" smtClean="0"/>
              <a:pPr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3726248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81050" y="-133351"/>
            <a:ext cx="7608888" cy="1281545"/>
          </a:xfrm>
        </p:spPr>
        <p:txBody>
          <a:bodyPr/>
          <a:lstStyle/>
          <a:p>
            <a:r>
              <a:rPr lang="nb-NO" sz="3200" dirty="0" smtClean="0"/>
              <a:t>Den gode sirkel - </a:t>
            </a:r>
            <a:endParaRPr lang="nb-NO" sz="3200" dirty="0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463492" y="1943099"/>
            <a:ext cx="192809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 defTabSz="914400"/>
            <a:r>
              <a:rPr lang="nb-NO" sz="1400" b="1" dirty="0">
                <a:solidFill>
                  <a:srgbClr val="808080">
                    <a:lumMod val="75000"/>
                  </a:srgbClr>
                </a:solidFill>
                <a:latin typeface="Calibri" pitchFamily="34" charset="0"/>
                <a:ea typeface="ＭＳ Ｐゴシック" pitchFamily="-106" charset="-128"/>
                <a:cs typeface="Calibri" pitchFamily="34" charset="0"/>
              </a:rPr>
              <a:t>ATTRAKTIVE OMRÅDER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6510167" y="3486150"/>
            <a:ext cx="180357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 defTabSz="914400"/>
            <a:r>
              <a:rPr lang="nb-NO" sz="1400" b="1">
                <a:solidFill>
                  <a:srgbClr val="808080">
                    <a:lumMod val="75000"/>
                  </a:srgbClr>
                </a:solidFill>
                <a:latin typeface="Calibri" pitchFamily="34" charset="0"/>
                <a:ea typeface="ＭＳ Ｐゴシック" pitchFamily="-106" charset="-128"/>
                <a:cs typeface="Calibri" pitchFamily="34" charset="0"/>
              </a:rPr>
              <a:t>DYKTIGE MENNESKER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5118868" y="5543550"/>
            <a:ext cx="12009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 defTabSz="914400"/>
            <a:r>
              <a:rPr lang="nb-NO" sz="1400" b="1">
                <a:solidFill>
                  <a:srgbClr val="808080">
                    <a:lumMod val="75000"/>
                  </a:srgbClr>
                </a:solidFill>
                <a:latin typeface="Calibri" pitchFamily="34" charset="0"/>
                <a:ea typeface="ＭＳ Ｐゴシック" pitchFamily="-106" charset="-128"/>
                <a:cs typeface="Calibri" pitchFamily="34" charset="0"/>
              </a:rPr>
              <a:t>HØY INNTEKT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2031820" y="5210175"/>
            <a:ext cx="158133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 defTabSz="914400"/>
            <a:r>
              <a:rPr lang="nb-NO" sz="1400" b="1">
                <a:solidFill>
                  <a:srgbClr val="808080">
                    <a:lumMod val="75000"/>
                  </a:srgbClr>
                </a:solidFill>
                <a:latin typeface="Calibri" pitchFamily="34" charset="0"/>
                <a:ea typeface="ＭＳ Ｐゴシック" pitchFamily="-106" charset="-128"/>
                <a:cs typeface="Calibri" pitchFamily="34" charset="0"/>
              </a:rPr>
              <a:t>HØY KOMPETANSE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1388403" y="2967038"/>
            <a:ext cx="196823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defTabSz="914400"/>
            <a:r>
              <a:rPr lang="nb-NO" sz="1400" b="1">
                <a:solidFill>
                  <a:srgbClr val="808080">
                    <a:lumMod val="75000"/>
                  </a:srgbClr>
                </a:solidFill>
                <a:latin typeface="Calibri" pitchFamily="34" charset="0"/>
                <a:ea typeface="ＭＳ Ｐゴシック" pitchFamily="-106" charset="-128"/>
                <a:cs typeface="Calibri" pitchFamily="34" charset="0"/>
              </a:rPr>
              <a:t>KONKURRANSEDYKTIGE</a:t>
            </a:r>
          </a:p>
          <a:p>
            <a:pPr algn="ctr" defTabSz="914400"/>
            <a:r>
              <a:rPr lang="nb-NO" sz="1400" b="1">
                <a:solidFill>
                  <a:srgbClr val="808080">
                    <a:lumMod val="75000"/>
                  </a:srgbClr>
                </a:solidFill>
                <a:latin typeface="Calibri" pitchFamily="34" charset="0"/>
                <a:ea typeface="ＭＳ Ｐゴシック" pitchFamily="-106" charset="-128"/>
                <a:cs typeface="Calibri" pitchFamily="34" charset="0"/>
              </a:rPr>
              <a:t>BEDRIFTER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6113656" y="2371071"/>
            <a:ext cx="128156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 defTabSz="914400"/>
            <a:r>
              <a:rPr lang="nb-NO" sz="1400" i="1" dirty="0">
                <a:solidFill>
                  <a:srgbClr val="808080">
                    <a:lumMod val="75000"/>
                  </a:srgbClr>
                </a:solidFill>
                <a:latin typeface="Calibri" pitchFamily="34" charset="0"/>
                <a:ea typeface="ＭＳ Ｐゴシック" pitchFamily="-106" charset="-128"/>
                <a:cs typeface="Calibri" pitchFamily="34" charset="0"/>
              </a:rPr>
              <a:t>etterspørres av</a:t>
            </a:r>
          </a:p>
          <a:p>
            <a:pPr algn="r" defTabSz="914400"/>
            <a:r>
              <a:rPr lang="nb-NO" sz="1400" i="1" dirty="0">
                <a:solidFill>
                  <a:srgbClr val="808080">
                    <a:lumMod val="75000"/>
                  </a:srgbClr>
                </a:solidFill>
                <a:latin typeface="Calibri" pitchFamily="34" charset="0"/>
                <a:ea typeface="ＭＳ Ｐゴシック" pitchFamily="-106" charset="-128"/>
                <a:cs typeface="Calibri" pitchFamily="34" charset="0"/>
              </a:rPr>
              <a:t> </a:t>
            </a: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6754440" y="4468813"/>
            <a:ext cx="115131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914400"/>
            <a:r>
              <a:rPr lang="nb-NO" sz="1400" i="1" dirty="0">
                <a:solidFill>
                  <a:srgbClr val="808080">
                    <a:lumMod val="75000"/>
                  </a:srgbClr>
                </a:solidFill>
                <a:latin typeface="Calibri" pitchFamily="34" charset="0"/>
                <a:ea typeface="ＭＳ Ｐゴシック" pitchFamily="-106" charset="-128"/>
                <a:cs typeface="Calibri" pitchFamily="34" charset="0"/>
              </a:rPr>
              <a:t>som </a:t>
            </a:r>
            <a:r>
              <a:rPr lang="nb-NO" sz="1400" i="1" dirty="0" smtClean="0">
                <a:solidFill>
                  <a:srgbClr val="808080">
                    <a:lumMod val="75000"/>
                  </a:srgbClr>
                </a:solidFill>
                <a:latin typeface="Calibri" pitchFamily="34" charset="0"/>
                <a:ea typeface="ＭＳ Ｐゴシック" pitchFamily="-106" charset="-128"/>
                <a:cs typeface="Calibri" pitchFamily="34" charset="0"/>
              </a:rPr>
              <a:t>ofte har</a:t>
            </a:r>
            <a:endParaRPr lang="nb-NO" sz="1400" i="1" dirty="0">
              <a:solidFill>
                <a:srgbClr val="808080">
                  <a:lumMod val="75000"/>
                </a:srgbClr>
              </a:solidFill>
              <a:latin typeface="Calibri" pitchFamily="34" charset="0"/>
              <a:ea typeface="ＭＳ Ｐゴシック" pitchFamily="-106" charset="-128"/>
              <a:cs typeface="Calibri" pitchFamily="34" charset="0"/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3398667" y="6170613"/>
            <a:ext cx="102887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 defTabSz="914400"/>
            <a:r>
              <a:rPr lang="nb-NO" sz="1400" i="1">
                <a:solidFill>
                  <a:srgbClr val="808080">
                    <a:lumMod val="75000"/>
                  </a:srgbClr>
                </a:solidFill>
                <a:latin typeface="Calibri" pitchFamily="34" charset="0"/>
                <a:ea typeface="ＭＳ Ｐゴシック" pitchFamily="-106" charset="-128"/>
                <a:cs typeface="Calibri" pitchFamily="34" charset="0"/>
              </a:rPr>
              <a:t>fordi de har</a:t>
            </a: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685800" y="4043363"/>
            <a:ext cx="161766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 defTabSz="914400"/>
            <a:r>
              <a:rPr lang="nb-NO" sz="1400" i="1" dirty="0">
                <a:solidFill>
                  <a:srgbClr val="808080">
                    <a:lumMod val="75000"/>
                  </a:srgbClr>
                </a:solidFill>
                <a:latin typeface="Calibri" pitchFamily="34" charset="0"/>
                <a:ea typeface="ＭＳ Ｐゴシック" pitchFamily="-106" charset="-128"/>
                <a:cs typeface="Calibri" pitchFamily="34" charset="0"/>
              </a:rPr>
              <a:t>som </a:t>
            </a:r>
            <a:r>
              <a:rPr lang="nb-NO" sz="1400" i="1" dirty="0" smtClean="0">
                <a:solidFill>
                  <a:srgbClr val="808080">
                    <a:lumMod val="75000"/>
                  </a:srgbClr>
                </a:solidFill>
                <a:latin typeface="Calibri" pitchFamily="34" charset="0"/>
                <a:ea typeface="ＭＳ Ｐゴシック" pitchFamily="-106" charset="-128"/>
                <a:cs typeface="Calibri" pitchFamily="34" charset="0"/>
              </a:rPr>
              <a:t>etterspørres av</a:t>
            </a:r>
            <a:endParaRPr lang="nb-NO" sz="1400" i="1" dirty="0">
              <a:solidFill>
                <a:srgbClr val="808080">
                  <a:lumMod val="75000"/>
                </a:srgbClr>
              </a:solidFill>
              <a:latin typeface="Calibri" pitchFamily="34" charset="0"/>
              <a:ea typeface="ＭＳ Ｐゴシック" pitchFamily="-106" charset="-128"/>
              <a:cs typeface="Calibri" pitchFamily="34" charset="0"/>
            </a:endParaRPr>
          </a:p>
        </p:txBody>
      </p:sp>
      <p:sp>
        <p:nvSpPr>
          <p:cNvPr id="14" name="Freeform 12"/>
          <p:cNvSpPr>
            <a:spLocks/>
          </p:cNvSpPr>
          <p:nvPr/>
        </p:nvSpPr>
        <p:spPr bwMode="auto">
          <a:xfrm>
            <a:off x="5405438" y="2228850"/>
            <a:ext cx="1223962" cy="130016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35" y="54"/>
              </a:cxn>
              <a:cxn ang="0">
                <a:pos x="225" y="111"/>
              </a:cxn>
              <a:cxn ang="0">
                <a:pos x="285" y="150"/>
              </a:cxn>
              <a:cxn ang="0">
                <a:pos x="324" y="177"/>
              </a:cxn>
              <a:cxn ang="0">
                <a:pos x="405" y="249"/>
              </a:cxn>
              <a:cxn ang="0">
                <a:pos x="477" y="321"/>
              </a:cxn>
              <a:cxn ang="0">
                <a:pos x="543" y="396"/>
              </a:cxn>
              <a:cxn ang="0">
                <a:pos x="597" y="462"/>
              </a:cxn>
              <a:cxn ang="0">
                <a:pos x="642" y="528"/>
              </a:cxn>
              <a:cxn ang="0">
                <a:pos x="684" y="597"/>
              </a:cxn>
              <a:cxn ang="0">
                <a:pos x="711" y="657"/>
              </a:cxn>
              <a:cxn ang="0">
                <a:pos x="750" y="735"/>
              </a:cxn>
              <a:cxn ang="0">
                <a:pos x="771" y="819"/>
              </a:cxn>
            </a:cxnLst>
            <a:rect l="0" t="0" r="r" b="b"/>
            <a:pathLst>
              <a:path w="771" h="819">
                <a:moveTo>
                  <a:pt x="0" y="0"/>
                </a:moveTo>
                <a:cubicBezTo>
                  <a:pt x="49" y="18"/>
                  <a:pt x="98" y="36"/>
                  <a:pt x="135" y="54"/>
                </a:cubicBezTo>
                <a:cubicBezTo>
                  <a:pt x="172" y="72"/>
                  <a:pt x="200" y="95"/>
                  <a:pt x="225" y="111"/>
                </a:cubicBezTo>
                <a:cubicBezTo>
                  <a:pt x="250" y="127"/>
                  <a:pt x="269" y="139"/>
                  <a:pt x="285" y="150"/>
                </a:cubicBezTo>
                <a:cubicBezTo>
                  <a:pt x="301" y="161"/>
                  <a:pt x="304" y="161"/>
                  <a:pt x="324" y="177"/>
                </a:cubicBezTo>
                <a:cubicBezTo>
                  <a:pt x="344" y="193"/>
                  <a:pt x="379" y="225"/>
                  <a:pt x="405" y="249"/>
                </a:cubicBezTo>
                <a:cubicBezTo>
                  <a:pt x="431" y="273"/>
                  <a:pt x="454" y="297"/>
                  <a:pt x="477" y="321"/>
                </a:cubicBezTo>
                <a:cubicBezTo>
                  <a:pt x="500" y="345"/>
                  <a:pt x="523" y="373"/>
                  <a:pt x="543" y="396"/>
                </a:cubicBezTo>
                <a:cubicBezTo>
                  <a:pt x="563" y="419"/>
                  <a:pt x="581" y="440"/>
                  <a:pt x="597" y="462"/>
                </a:cubicBezTo>
                <a:cubicBezTo>
                  <a:pt x="613" y="484"/>
                  <a:pt x="628" y="506"/>
                  <a:pt x="642" y="528"/>
                </a:cubicBezTo>
                <a:cubicBezTo>
                  <a:pt x="656" y="550"/>
                  <a:pt x="673" y="576"/>
                  <a:pt x="684" y="597"/>
                </a:cubicBezTo>
                <a:cubicBezTo>
                  <a:pt x="695" y="618"/>
                  <a:pt x="700" y="634"/>
                  <a:pt x="711" y="657"/>
                </a:cubicBezTo>
                <a:cubicBezTo>
                  <a:pt x="722" y="680"/>
                  <a:pt x="740" y="708"/>
                  <a:pt x="750" y="735"/>
                </a:cubicBezTo>
                <a:cubicBezTo>
                  <a:pt x="760" y="762"/>
                  <a:pt x="767" y="805"/>
                  <a:pt x="771" y="819"/>
                </a:cubicBezTo>
              </a:path>
            </a:pathLst>
          </a:custGeom>
          <a:noFill/>
          <a:ln w="76200" cmpd="sng">
            <a:solidFill>
              <a:schemeClr val="tx1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pPr algn="r" defTabSz="914400"/>
            <a:endParaRPr lang="nb-NO" sz="2400">
              <a:solidFill>
                <a:srgbClr val="808080">
                  <a:lumMod val="75000"/>
                </a:srgbClr>
              </a:solidFill>
              <a:latin typeface="Calibri" pitchFamily="34" charset="0"/>
              <a:ea typeface="ＭＳ Ｐゴシック" pitchFamily="-106" charset="-128"/>
              <a:cs typeface="Calibri" pitchFamily="34" charset="0"/>
            </a:endParaRPr>
          </a:p>
        </p:txBody>
      </p:sp>
      <p:sp>
        <p:nvSpPr>
          <p:cNvPr id="15" name="Freeform 13"/>
          <p:cNvSpPr>
            <a:spLocks/>
          </p:cNvSpPr>
          <p:nvPr/>
        </p:nvSpPr>
        <p:spPr bwMode="auto">
          <a:xfrm>
            <a:off x="6057900" y="3752850"/>
            <a:ext cx="666750" cy="1814513"/>
          </a:xfrm>
          <a:custGeom>
            <a:avLst/>
            <a:gdLst/>
            <a:ahLst/>
            <a:cxnLst>
              <a:cxn ang="0">
                <a:pos x="393" y="0"/>
              </a:cxn>
              <a:cxn ang="0">
                <a:pos x="411" y="102"/>
              </a:cxn>
              <a:cxn ang="0">
                <a:pos x="414" y="201"/>
              </a:cxn>
              <a:cxn ang="0">
                <a:pos x="420" y="276"/>
              </a:cxn>
              <a:cxn ang="0">
                <a:pos x="411" y="378"/>
              </a:cxn>
              <a:cxn ang="0">
                <a:pos x="393" y="471"/>
              </a:cxn>
              <a:cxn ang="0">
                <a:pos x="375" y="543"/>
              </a:cxn>
              <a:cxn ang="0">
                <a:pos x="345" y="645"/>
              </a:cxn>
              <a:cxn ang="0">
                <a:pos x="303" y="738"/>
              </a:cxn>
              <a:cxn ang="0">
                <a:pos x="270" y="795"/>
              </a:cxn>
              <a:cxn ang="0">
                <a:pos x="234" y="861"/>
              </a:cxn>
              <a:cxn ang="0">
                <a:pos x="186" y="933"/>
              </a:cxn>
              <a:cxn ang="0">
                <a:pos x="126" y="1014"/>
              </a:cxn>
              <a:cxn ang="0">
                <a:pos x="36" y="1110"/>
              </a:cxn>
              <a:cxn ang="0">
                <a:pos x="0" y="1143"/>
              </a:cxn>
            </a:cxnLst>
            <a:rect l="0" t="0" r="r" b="b"/>
            <a:pathLst>
              <a:path w="420" h="1143">
                <a:moveTo>
                  <a:pt x="393" y="0"/>
                </a:moveTo>
                <a:cubicBezTo>
                  <a:pt x="400" y="34"/>
                  <a:pt x="408" y="69"/>
                  <a:pt x="411" y="102"/>
                </a:cubicBezTo>
                <a:cubicBezTo>
                  <a:pt x="414" y="135"/>
                  <a:pt x="412" y="172"/>
                  <a:pt x="414" y="201"/>
                </a:cubicBezTo>
                <a:cubicBezTo>
                  <a:pt x="416" y="230"/>
                  <a:pt x="420" y="247"/>
                  <a:pt x="420" y="276"/>
                </a:cubicBezTo>
                <a:cubicBezTo>
                  <a:pt x="420" y="305"/>
                  <a:pt x="416" y="346"/>
                  <a:pt x="411" y="378"/>
                </a:cubicBezTo>
                <a:cubicBezTo>
                  <a:pt x="406" y="410"/>
                  <a:pt x="399" y="444"/>
                  <a:pt x="393" y="471"/>
                </a:cubicBezTo>
                <a:cubicBezTo>
                  <a:pt x="387" y="498"/>
                  <a:pt x="383" y="514"/>
                  <a:pt x="375" y="543"/>
                </a:cubicBezTo>
                <a:cubicBezTo>
                  <a:pt x="367" y="572"/>
                  <a:pt x="357" y="613"/>
                  <a:pt x="345" y="645"/>
                </a:cubicBezTo>
                <a:cubicBezTo>
                  <a:pt x="333" y="677"/>
                  <a:pt x="315" y="713"/>
                  <a:pt x="303" y="738"/>
                </a:cubicBezTo>
                <a:cubicBezTo>
                  <a:pt x="291" y="763"/>
                  <a:pt x="281" y="775"/>
                  <a:pt x="270" y="795"/>
                </a:cubicBezTo>
                <a:cubicBezTo>
                  <a:pt x="259" y="815"/>
                  <a:pt x="248" y="838"/>
                  <a:pt x="234" y="861"/>
                </a:cubicBezTo>
                <a:cubicBezTo>
                  <a:pt x="220" y="884"/>
                  <a:pt x="204" y="908"/>
                  <a:pt x="186" y="933"/>
                </a:cubicBezTo>
                <a:cubicBezTo>
                  <a:pt x="168" y="958"/>
                  <a:pt x="151" y="985"/>
                  <a:pt x="126" y="1014"/>
                </a:cubicBezTo>
                <a:cubicBezTo>
                  <a:pt x="101" y="1043"/>
                  <a:pt x="57" y="1088"/>
                  <a:pt x="36" y="1110"/>
                </a:cubicBezTo>
                <a:cubicBezTo>
                  <a:pt x="15" y="1132"/>
                  <a:pt x="7" y="1137"/>
                  <a:pt x="0" y="1143"/>
                </a:cubicBezTo>
              </a:path>
            </a:pathLst>
          </a:custGeom>
          <a:noFill/>
          <a:ln w="76200" cmpd="sng">
            <a:solidFill>
              <a:schemeClr val="tx1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pPr algn="r" defTabSz="914400"/>
            <a:endParaRPr lang="nb-NO" sz="2400">
              <a:solidFill>
                <a:srgbClr val="808080">
                  <a:lumMod val="75000"/>
                </a:srgbClr>
              </a:solidFill>
              <a:latin typeface="Calibri" pitchFamily="34" charset="0"/>
              <a:ea typeface="ＭＳ Ｐゴシック" pitchFamily="-106" charset="-128"/>
              <a:cs typeface="Calibri" pitchFamily="34" charset="0"/>
            </a:endParaRPr>
          </a:p>
        </p:txBody>
      </p:sp>
      <p:sp>
        <p:nvSpPr>
          <p:cNvPr id="16" name="Freeform 14"/>
          <p:cNvSpPr>
            <a:spLocks/>
          </p:cNvSpPr>
          <p:nvPr/>
        </p:nvSpPr>
        <p:spPr bwMode="auto">
          <a:xfrm>
            <a:off x="2928938" y="5472113"/>
            <a:ext cx="2786062" cy="669925"/>
          </a:xfrm>
          <a:custGeom>
            <a:avLst/>
            <a:gdLst/>
            <a:ahLst/>
            <a:cxnLst>
              <a:cxn ang="0">
                <a:pos x="1755" y="216"/>
              </a:cxn>
              <a:cxn ang="0">
                <a:pos x="1665" y="267"/>
              </a:cxn>
              <a:cxn ang="0">
                <a:pos x="1560" y="315"/>
              </a:cxn>
              <a:cxn ang="0">
                <a:pos x="1434" y="360"/>
              </a:cxn>
              <a:cxn ang="0">
                <a:pos x="1323" y="387"/>
              </a:cxn>
              <a:cxn ang="0">
                <a:pos x="1215" y="408"/>
              </a:cxn>
              <a:cxn ang="0">
                <a:pos x="1074" y="420"/>
              </a:cxn>
              <a:cxn ang="0">
                <a:pos x="951" y="420"/>
              </a:cxn>
              <a:cxn ang="0">
                <a:pos x="831" y="408"/>
              </a:cxn>
              <a:cxn ang="0">
                <a:pos x="717" y="390"/>
              </a:cxn>
              <a:cxn ang="0">
                <a:pos x="624" y="369"/>
              </a:cxn>
              <a:cxn ang="0">
                <a:pos x="531" y="339"/>
              </a:cxn>
              <a:cxn ang="0">
                <a:pos x="468" y="312"/>
              </a:cxn>
              <a:cxn ang="0">
                <a:pos x="366" y="267"/>
              </a:cxn>
              <a:cxn ang="0">
                <a:pos x="261" y="207"/>
              </a:cxn>
              <a:cxn ang="0">
                <a:pos x="168" y="141"/>
              </a:cxn>
              <a:cxn ang="0">
                <a:pos x="96" y="84"/>
              </a:cxn>
              <a:cxn ang="0">
                <a:pos x="39" y="33"/>
              </a:cxn>
              <a:cxn ang="0">
                <a:pos x="0" y="0"/>
              </a:cxn>
            </a:cxnLst>
            <a:rect l="0" t="0" r="r" b="b"/>
            <a:pathLst>
              <a:path w="1755" h="422">
                <a:moveTo>
                  <a:pt x="1755" y="216"/>
                </a:moveTo>
                <a:cubicBezTo>
                  <a:pt x="1726" y="233"/>
                  <a:pt x="1697" y="251"/>
                  <a:pt x="1665" y="267"/>
                </a:cubicBezTo>
                <a:cubicBezTo>
                  <a:pt x="1633" y="283"/>
                  <a:pt x="1598" y="300"/>
                  <a:pt x="1560" y="315"/>
                </a:cubicBezTo>
                <a:cubicBezTo>
                  <a:pt x="1522" y="330"/>
                  <a:pt x="1473" y="348"/>
                  <a:pt x="1434" y="360"/>
                </a:cubicBezTo>
                <a:cubicBezTo>
                  <a:pt x="1395" y="372"/>
                  <a:pt x="1359" y="379"/>
                  <a:pt x="1323" y="387"/>
                </a:cubicBezTo>
                <a:cubicBezTo>
                  <a:pt x="1287" y="395"/>
                  <a:pt x="1256" y="403"/>
                  <a:pt x="1215" y="408"/>
                </a:cubicBezTo>
                <a:cubicBezTo>
                  <a:pt x="1174" y="413"/>
                  <a:pt x="1118" y="418"/>
                  <a:pt x="1074" y="420"/>
                </a:cubicBezTo>
                <a:cubicBezTo>
                  <a:pt x="1030" y="422"/>
                  <a:pt x="991" y="422"/>
                  <a:pt x="951" y="420"/>
                </a:cubicBezTo>
                <a:cubicBezTo>
                  <a:pt x="911" y="418"/>
                  <a:pt x="870" y="413"/>
                  <a:pt x="831" y="408"/>
                </a:cubicBezTo>
                <a:cubicBezTo>
                  <a:pt x="792" y="403"/>
                  <a:pt x="751" y="396"/>
                  <a:pt x="717" y="390"/>
                </a:cubicBezTo>
                <a:cubicBezTo>
                  <a:pt x="683" y="384"/>
                  <a:pt x="655" y="377"/>
                  <a:pt x="624" y="369"/>
                </a:cubicBezTo>
                <a:cubicBezTo>
                  <a:pt x="593" y="361"/>
                  <a:pt x="557" y="349"/>
                  <a:pt x="531" y="339"/>
                </a:cubicBezTo>
                <a:cubicBezTo>
                  <a:pt x="505" y="329"/>
                  <a:pt x="495" y="324"/>
                  <a:pt x="468" y="312"/>
                </a:cubicBezTo>
                <a:cubicBezTo>
                  <a:pt x="441" y="300"/>
                  <a:pt x="401" y="285"/>
                  <a:pt x="366" y="267"/>
                </a:cubicBezTo>
                <a:cubicBezTo>
                  <a:pt x="331" y="249"/>
                  <a:pt x="294" y="228"/>
                  <a:pt x="261" y="207"/>
                </a:cubicBezTo>
                <a:cubicBezTo>
                  <a:pt x="228" y="186"/>
                  <a:pt x="196" y="162"/>
                  <a:pt x="168" y="141"/>
                </a:cubicBezTo>
                <a:cubicBezTo>
                  <a:pt x="140" y="120"/>
                  <a:pt x="117" y="102"/>
                  <a:pt x="96" y="84"/>
                </a:cubicBezTo>
                <a:cubicBezTo>
                  <a:pt x="75" y="66"/>
                  <a:pt x="55" y="47"/>
                  <a:pt x="39" y="33"/>
                </a:cubicBezTo>
                <a:cubicBezTo>
                  <a:pt x="23" y="19"/>
                  <a:pt x="6" y="5"/>
                  <a:pt x="0" y="0"/>
                </a:cubicBezTo>
              </a:path>
            </a:pathLst>
          </a:custGeom>
          <a:noFill/>
          <a:ln w="76200" cmpd="sng">
            <a:solidFill>
              <a:schemeClr val="tx1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pPr algn="r" defTabSz="914400"/>
            <a:endParaRPr lang="nb-NO" sz="2400">
              <a:solidFill>
                <a:srgbClr val="808080">
                  <a:lumMod val="75000"/>
                </a:srgbClr>
              </a:solidFill>
              <a:latin typeface="Calibri" pitchFamily="34" charset="0"/>
              <a:ea typeface="ＭＳ Ｐゴシック" pitchFamily="-106" charset="-128"/>
              <a:cs typeface="Calibri" pitchFamily="34" charset="0"/>
            </a:endParaRPr>
          </a:p>
        </p:txBody>
      </p:sp>
      <p:sp>
        <p:nvSpPr>
          <p:cNvPr id="17" name="Freeform 15"/>
          <p:cNvSpPr>
            <a:spLocks/>
          </p:cNvSpPr>
          <p:nvPr/>
        </p:nvSpPr>
        <p:spPr bwMode="auto">
          <a:xfrm>
            <a:off x="2728913" y="2347913"/>
            <a:ext cx="742950" cy="628650"/>
          </a:xfrm>
          <a:custGeom>
            <a:avLst/>
            <a:gdLst/>
            <a:ahLst/>
            <a:cxnLst>
              <a:cxn ang="0">
                <a:pos x="0" y="396"/>
              </a:cxn>
              <a:cxn ang="0">
                <a:pos x="42" y="342"/>
              </a:cxn>
              <a:cxn ang="0">
                <a:pos x="81" y="297"/>
              </a:cxn>
              <a:cxn ang="0">
                <a:pos x="126" y="249"/>
              </a:cxn>
              <a:cxn ang="0">
                <a:pos x="162" y="210"/>
              </a:cxn>
              <a:cxn ang="0">
                <a:pos x="240" y="144"/>
              </a:cxn>
              <a:cxn ang="0">
                <a:pos x="297" y="102"/>
              </a:cxn>
              <a:cxn ang="0">
                <a:pos x="345" y="69"/>
              </a:cxn>
              <a:cxn ang="0">
                <a:pos x="423" y="27"/>
              </a:cxn>
              <a:cxn ang="0">
                <a:pos x="468" y="0"/>
              </a:cxn>
            </a:cxnLst>
            <a:rect l="0" t="0" r="r" b="b"/>
            <a:pathLst>
              <a:path w="468" h="396">
                <a:moveTo>
                  <a:pt x="0" y="396"/>
                </a:moveTo>
                <a:cubicBezTo>
                  <a:pt x="14" y="377"/>
                  <a:pt x="29" y="358"/>
                  <a:pt x="42" y="342"/>
                </a:cubicBezTo>
                <a:cubicBezTo>
                  <a:pt x="55" y="326"/>
                  <a:pt x="67" y="312"/>
                  <a:pt x="81" y="297"/>
                </a:cubicBezTo>
                <a:cubicBezTo>
                  <a:pt x="95" y="282"/>
                  <a:pt x="113" y="263"/>
                  <a:pt x="126" y="249"/>
                </a:cubicBezTo>
                <a:cubicBezTo>
                  <a:pt x="139" y="235"/>
                  <a:pt x="143" y="227"/>
                  <a:pt x="162" y="210"/>
                </a:cubicBezTo>
                <a:cubicBezTo>
                  <a:pt x="181" y="193"/>
                  <a:pt x="218" y="162"/>
                  <a:pt x="240" y="144"/>
                </a:cubicBezTo>
                <a:cubicBezTo>
                  <a:pt x="262" y="126"/>
                  <a:pt x="280" y="114"/>
                  <a:pt x="297" y="102"/>
                </a:cubicBezTo>
                <a:cubicBezTo>
                  <a:pt x="314" y="90"/>
                  <a:pt x="324" y="81"/>
                  <a:pt x="345" y="69"/>
                </a:cubicBezTo>
                <a:cubicBezTo>
                  <a:pt x="366" y="57"/>
                  <a:pt x="403" y="38"/>
                  <a:pt x="423" y="27"/>
                </a:cubicBezTo>
                <a:cubicBezTo>
                  <a:pt x="443" y="16"/>
                  <a:pt x="455" y="8"/>
                  <a:pt x="468" y="0"/>
                </a:cubicBezTo>
              </a:path>
            </a:pathLst>
          </a:custGeom>
          <a:noFill/>
          <a:ln w="76200" cmpd="sng">
            <a:solidFill>
              <a:schemeClr val="tx1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pPr algn="r" defTabSz="914400"/>
            <a:endParaRPr lang="nb-NO" sz="2400">
              <a:solidFill>
                <a:srgbClr val="808080">
                  <a:lumMod val="75000"/>
                </a:srgbClr>
              </a:solidFill>
              <a:latin typeface="Calibri" pitchFamily="34" charset="0"/>
              <a:ea typeface="ＭＳ Ｐゴシック" pitchFamily="-106" charset="-128"/>
              <a:cs typeface="Calibri" pitchFamily="34" charset="0"/>
            </a:endParaRPr>
          </a:p>
        </p:txBody>
      </p:sp>
      <p:sp>
        <p:nvSpPr>
          <p:cNvPr id="18" name="Freeform 16"/>
          <p:cNvSpPr>
            <a:spLocks/>
          </p:cNvSpPr>
          <p:nvPr/>
        </p:nvSpPr>
        <p:spPr bwMode="auto">
          <a:xfrm>
            <a:off x="2346325" y="3490913"/>
            <a:ext cx="363538" cy="1733550"/>
          </a:xfrm>
          <a:custGeom>
            <a:avLst/>
            <a:gdLst/>
            <a:ahLst/>
            <a:cxnLst>
              <a:cxn ang="0">
                <a:pos x="70" y="0"/>
              </a:cxn>
              <a:cxn ang="0">
                <a:pos x="46" y="72"/>
              </a:cxn>
              <a:cxn ang="0">
                <a:pos x="31" y="132"/>
              </a:cxn>
              <a:cxn ang="0">
                <a:pos x="19" y="186"/>
              </a:cxn>
              <a:cxn ang="0">
                <a:pos x="10" y="282"/>
              </a:cxn>
              <a:cxn ang="0">
                <a:pos x="1" y="372"/>
              </a:cxn>
              <a:cxn ang="0">
                <a:pos x="4" y="453"/>
              </a:cxn>
              <a:cxn ang="0">
                <a:pos x="13" y="561"/>
              </a:cxn>
              <a:cxn ang="0">
                <a:pos x="28" y="651"/>
              </a:cxn>
              <a:cxn ang="0">
                <a:pos x="49" y="720"/>
              </a:cxn>
              <a:cxn ang="0">
                <a:pos x="73" y="798"/>
              </a:cxn>
              <a:cxn ang="0">
                <a:pos x="103" y="876"/>
              </a:cxn>
              <a:cxn ang="0">
                <a:pos x="133" y="939"/>
              </a:cxn>
              <a:cxn ang="0">
                <a:pos x="163" y="993"/>
              </a:cxn>
              <a:cxn ang="0">
                <a:pos x="202" y="1047"/>
              </a:cxn>
              <a:cxn ang="0">
                <a:pos x="229" y="1092"/>
              </a:cxn>
            </a:cxnLst>
            <a:rect l="0" t="0" r="r" b="b"/>
            <a:pathLst>
              <a:path w="229" h="1092">
                <a:moveTo>
                  <a:pt x="70" y="0"/>
                </a:moveTo>
                <a:cubicBezTo>
                  <a:pt x="61" y="25"/>
                  <a:pt x="52" y="50"/>
                  <a:pt x="46" y="72"/>
                </a:cubicBezTo>
                <a:cubicBezTo>
                  <a:pt x="40" y="94"/>
                  <a:pt x="35" y="113"/>
                  <a:pt x="31" y="132"/>
                </a:cubicBezTo>
                <a:cubicBezTo>
                  <a:pt x="27" y="151"/>
                  <a:pt x="22" y="161"/>
                  <a:pt x="19" y="186"/>
                </a:cubicBezTo>
                <a:cubicBezTo>
                  <a:pt x="16" y="211"/>
                  <a:pt x="13" y="251"/>
                  <a:pt x="10" y="282"/>
                </a:cubicBezTo>
                <a:cubicBezTo>
                  <a:pt x="7" y="313"/>
                  <a:pt x="2" y="344"/>
                  <a:pt x="1" y="372"/>
                </a:cubicBezTo>
                <a:cubicBezTo>
                  <a:pt x="0" y="400"/>
                  <a:pt x="2" y="422"/>
                  <a:pt x="4" y="453"/>
                </a:cubicBezTo>
                <a:cubicBezTo>
                  <a:pt x="6" y="484"/>
                  <a:pt x="9" y="528"/>
                  <a:pt x="13" y="561"/>
                </a:cubicBezTo>
                <a:cubicBezTo>
                  <a:pt x="17" y="594"/>
                  <a:pt x="22" y="625"/>
                  <a:pt x="28" y="651"/>
                </a:cubicBezTo>
                <a:cubicBezTo>
                  <a:pt x="34" y="677"/>
                  <a:pt x="42" y="696"/>
                  <a:pt x="49" y="720"/>
                </a:cubicBezTo>
                <a:cubicBezTo>
                  <a:pt x="56" y="744"/>
                  <a:pt x="64" y="772"/>
                  <a:pt x="73" y="798"/>
                </a:cubicBezTo>
                <a:cubicBezTo>
                  <a:pt x="82" y="824"/>
                  <a:pt x="93" y="852"/>
                  <a:pt x="103" y="876"/>
                </a:cubicBezTo>
                <a:cubicBezTo>
                  <a:pt x="113" y="900"/>
                  <a:pt x="123" y="920"/>
                  <a:pt x="133" y="939"/>
                </a:cubicBezTo>
                <a:cubicBezTo>
                  <a:pt x="143" y="958"/>
                  <a:pt x="151" y="975"/>
                  <a:pt x="163" y="993"/>
                </a:cubicBezTo>
                <a:cubicBezTo>
                  <a:pt x="175" y="1011"/>
                  <a:pt x="191" y="1031"/>
                  <a:pt x="202" y="1047"/>
                </a:cubicBezTo>
                <a:cubicBezTo>
                  <a:pt x="213" y="1063"/>
                  <a:pt x="221" y="1077"/>
                  <a:pt x="229" y="1092"/>
                </a:cubicBezTo>
              </a:path>
            </a:pathLst>
          </a:custGeom>
          <a:noFill/>
          <a:ln w="76200" cmpd="sng">
            <a:solidFill>
              <a:schemeClr val="tx1"/>
            </a:solidFill>
            <a:round/>
            <a:headEnd type="arrow" w="med" len="med"/>
            <a:tailEnd/>
          </a:ln>
          <a:effectLst/>
        </p:spPr>
        <p:txBody>
          <a:bodyPr/>
          <a:lstStyle/>
          <a:p>
            <a:pPr algn="r" defTabSz="914400"/>
            <a:endParaRPr lang="nb-NO" sz="2400">
              <a:solidFill>
                <a:srgbClr val="808080">
                  <a:lumMod val="75000"/>
                </a:srgbClr>
              </a:solidFill>
              <a:latin typeface="Calibri" pitchFamily="34" charset="0"/>
              <a:ea typeface="ＭＳ Ｐゴシック" pitchFamily="-106" charset="-128"/>
              <a:cs typeface="Calibri" pitchFamily="34" charset="0"/>
            </a:endParaRPr>
          </a:p>
        </p:txBody>
      </p:sp>
      <p:sp>
        <p:nvSpPr>
          <p:cNvPr id="19" name="Tittel 1"/>
          <p:cNvSpPr txBox="1">
            <a:spLocks/>
          </p:cNvSpPr>
          <p:nvPr/>
        </p:nvSpPr>
        <p:spPr bwMode="auto">
          <a:xfrm>
            <a:off x="3857731" y="386192"/>
            <a:ext cx="5140325" cy="1281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A2A096"/>
                </a:solidFill>
                <a:latin typeface="calibri"/>
                <a:ea typeface="ＭＳ Ｐゴシック" pitchFamily="-106" charset="-128"/>
                <a:cs typeface="ＭＳ Ｐゴシック" pitchFamily="-106" charset="-128"/>
              </a:defRPr>
            </a:lvl1pPr>
            <a:lvl2pPr algn="l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A2A096"/>
                </a:solidFill>
                <a:latin typeface="Verdana" pitchFamily="-109" charset="0"/>
                <a:ea typeface="ＭＳ Ｐゴシック" pitchFamily="-106" charset="-128"/>
                <a:cs typeface="ＭＳ Ｐゴシック" pitchFamily="-106" charset="-128"/>
              </a:defRPr>
            </a:lvl2pPr>
            <a:lvl3pPr algn="l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A2A096"/>
                </a:solidFill>
                <a:latin typeface="Verdana" pitchFamily="-109" charset="0"/>
                <a:ea typeface="ＭＳ Ｐゴシック" pitchFamily="-106" charset="-128"/>
                <a:cs typeface="ＭＳ Ｐゴシック" pitchFamily="-106" charset="-128"/>
              </a:defRPr>
            </a:lvl3pPr>
            <a:lvl4pPr algn="l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A2A096"/>
                </a:solidFill>
                <a:latin typeface="Verdana" pitchFamily="-109" charset="0"/>
                <a:ea typeface="ＭＳ Ｐゴシック" pitchFamily="-106" charset="-128"/>
                <a:cs typeface="ＭＳ Ｐゴシック" pitchFamily="-106" charset="-128"/>
              </a:defRPr>
            </a:lvl4pPr>
            <a:lvl5pPr algn="l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A2A096"/>
                </a:solidFill>
                <a:latin typeface="Verdana" pitchFamily="-109" charset="0"/>
                <a:ea typeface="ＭＳ Ｐゴシック" pitchFamily="-106" charset="-128"/>
                <a:cs typeface="ＭＳ Ｐゴシック" pitchFamily="-106" charset="-128"/>
              </a:defRPr>
            </a:lvl5pPr>
            <a:lvl6pPr marL="457200" algn="l" rtl="0" fontAlgn="base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A2A096"/>
                </a:solidFill>
                <a:latin typeface="Verdana" pitchFamily="-109" charset="0"/>
              </a:defRPr>
            </a:lvl6pPr>
            <a:lvl7pPr marL="914400" algn="l" rtl="0" fontAlgn="base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A2A096"/>
                </a:solidFill>
                <a:latin typeface="Verdana" pitchFamily="-109" charset="0"/>
              </a:defRPr>
            </a:lvl7pPr>
            <a:lvl8pPr marL="1371600" algn="l" rtl="0" fontAlgn="base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A2A096"/>
                </a:solidFill>
                <a:latin typeface="Verdana" pitchFamily="-109" charset="0"/>
              </a:defRPr>
            </a:lvl8pPr>
            <a:lvl9pPr marL="1828800" algn="l" rtl="0" fontAlgn="base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A2A096"/>
                </a:solidFill>
                <a:latin typeface="Verdana" pitchFamily="-109" charset="0"/>
              </a:defRPr>
            </a:lvl9pPr>
          </a:lstStyle>
          <a:p>
            <a:pPr defTabSz="914400"/>
            <a:r>
              <a:rPr lang="nb-NO" dirty="0" smtClean="0"/>
              <a:t>«kunnskap skal styre rike  og land og yrke skal båten bæra» (A. O. Vinje)</a:t>
            </a:r>
            <a:endParaRPr lang="nb-NO" dirty="0"/>
          </a:p>
        </p:txBody>
      </p:sp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3851883" y="2207816"/>
            <a:ext cx="115131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914400"/>
            <a:r>
              <a:rPr lang="nb-NO" sz="1400" i="1" dirty="0" smtClean="0">
                <a:solidFill>
                  <a:srgbClr val="808080">
                    <a:lumMod val="75000"/>
                  </a:srgbClr>
                </a:solidFill>
                <a:latin typeface="Calibri" pitchFamily="34" charset="0"/>
                <a:ea typeface="ＭＳ Ｐゴシック" pitchFamily="-106" charset="-128"/>
                <a:cs typeface="Calibri" pitchFamily="34" charset="0"/>
              </a:rPr>
              <a:t>Land, regioner,</a:t>
            </a:r>
          </a:p>
          <a:p>
            <a:pPr algn="ctr" defTabSz="914400"/>
            <a:r>
              <a:rPr lang="nb-NO" sz="1400" i="1" dirty="0" smtClean="0">
                <a:solidFill>
                  <a:srgbClr val="808080">
                    <a:lumMod val="75000"/>
                  </a:srgbClr>
                </a:solidFill>
                <a:latin typeface="Calibri" pitchFamily="34" charset="0"/>
                <a:ea typeface="ＭＳ Ｐゴシック" pitchFamily="-106" charset="-128"/>
                <a:cs typeface="Calibri" pitchFamily="34" charset="0"/>
              </a:rPr>
              <a:t>Byer,</a:t>
            </a:r>
          </a:p>
          <a:p>
            <a:pPr algn="ctr" defTabSz="914400"/>
            <a:r>
              <a:rPr lang="nb-NO" sz="1400" i="1" dirty="0" smtClean="0">
                <a:solidFill>
                  <a:srgbClr val="808080">
                    <a:lumMod val="75000"/>
                  </a:srgbClr>
                </a:solidFill>
                <a:latin typeface="Calibri" pitchFamily="34" charset="0"/>
                <a:ea typeface="ＭＳ Ｐゴシック" pitchFamily="-106" charset="-128"/>
                <a:cs typeface="Calibri" pitchFamily="34" charset="0"/>
              </a:rPr>
              <a:t>Steder,</a:t>
            </a:r>
          </a:p>
          <a:p>
            <a:pPr algn="ctr" defTabSz="914400"/>
            <a:r>
              <a:rPr lang="nb-NO" sz="1400" i="1" dirty="0" smtClean="0">
                <a:solidFill>
                  <a:srgbClr val="808080">
                    <a:lumMod val="75000"/>
                  </a:srgbClr>
                </a:solidFill>
                <a:latin typeface="Calibri" pitchFamily="34" charset="0"/>
                <a:ea typeface="ＭＳ Ｐゴシック" pitchFamily="-106" charset="-128"/>
                <a:cs typeface="Calibri" pitchFamily="34" charset="0"/>
              </a:rPr>
              <a:t>Attraksjoner</a:t>
            </a:r>
            <a:endParaRPr lang="nb-NO" sz="1400" i="1" dirty="0">
              <a:solidFill>
                <a:srgbClr val="808080">
                  <a:lumMod val="75000"/>
                </a:srgbClr>
              </a:solidFill>
              <a:latin typeface="Calibri" pitchFamily="34" charset="0"/>
              <a:ea typeface="ＭＳ Ｐゴシック" pitchFamily="-106" charset="-128"/>
              <a:cs typeface="Calibri" pitchFamily="34" charset="0"/>
            </a:endParaRPr>
          </a:p>
        </p:txBody>
      </p:sp>
      <p:sp>
        <p:nvSpPr>
          <p:cNvPr id="21" name="Tittel 1"/>
          <p:cNvSpPr txBox="1">
            <a:spLocks/>
          </p:cNvSpPr>
          <p:nvPr/>
        </p:nvSpPr>
        <p:spPr bwMode="auto">
          <a:xfrm>
            <a:off x="581025" y="765027"/>
            <a:ext cx="7608888" cy="523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A2A096"/>
                </a:solidFill>
                <a:latin typeface="calibri"/>
                <a:ea typeface="ＭＳ Ｐゴシック" pitchFamily="-106" charset="-128"/>
                <a:cs typeface="ＭＳ Ｐゴシック" pitchFamily="-106" charset="-128"/>
              </a:defRPr>
            </a:lvl1pPr>
            <a:lvl2pPr algn="l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A2A096"/>
                </a:solidFill>
                <a:latin typeface="Verdana" pitchFamily="-109" charset="0"/>
                <a:ea typeface="ＭＳ Ｐゴシック" pitchFamily="-106" charset="-128"/>
                <a:cs typeface="ＭＳ Ｐゴシック" pitchFamily="-106" charset="-128"/>
              </a:defRPr>
            </a:lvl2pPr>
            <a:lvl3pPr algn="l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A2A096"/>
                </a:solidFill>
                <a:latin typeface="Verdana" pitchFamily="-109" charset="0"/>
                <a:ea typeface="ＭＳ Ｐゴシック" pitchFamily="-106" charset="-128"/>
                <a:cs typeface="ＭＳ Ｐゴシック" pitchFamily="-106" charset="-128"/>
              </a:defRPr>
            </a:lvl3pPr>
            <a:lvl4pPr algn="l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A2A096"/>
                </a:solidFill>
                <a:latin typeface="Verdana" pitchFamily="-109" charset="0"/>
                <a:ea typeface="ＭＳ Ｐゴシック" pitchFamily="-106" charset="-128"/>
                <a:cs typeface="ＭＳ Ｐゴシック" pitchFamily="-106" charset="-128"/>
              </a:defRPr>
            </a:lvl4pPr>
            <a:lvl5pPr algn="l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A2A096"/>
                </a:solidFill>
                <a:latin typeface="Verdana" pitchFamily="-109" charset="0"/>
                <a:ea typeface="ＭＳ Ｐゴシック" pitchFamily="-106" charset="-128"/>
                <a:cs typeface="ＭＳ Ｐゴシック" pitchFamily="-106" charset="-128"/>
              </a:defRPr>
            </a:lvl5pPr>
            <a:lvl6pPr marL="457200" algn="l" rtl="0" fontAlgn="base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A2A096"/>
                </a:solidFill>
                <a:latin typeface="Verdana" pitchFamily="-109" charset="0"/>
              </a:defRPr>
            </a:lvl6pPr>
            <a:lvl7pPr marL="914400" algn="l" rtl="0" fontAlgn="base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A2A096"/>
                </a:solidFill>
                <a:latin typeface="Verdana" pitchFamily="-109" charset="0"/>
              </a:defRPr>
            </a:lvl7pPr>
            <a:lvl8pPr marL="1371600" algn="l" rtl="0" fontAlgn="base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A2A096"/>
                </a:solidFill>
                <a:latin typeface="Verdana" pitchFamily="-109" charset="0"/>
              </a:defRPr>
            </a:lvl8pPr>
            <a:lvl9pPr marL="1828800" algn="l" rtl="0" fontAlgn="base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A2A096"/>
                </a:solidFill>
                <a:latin typeface="Verdana" pitchFamily="-109" charset="0"/>
              </a:defRPr>
            </a:lvl9pPr>
          </a:lstStyle>
          <a:p>
            <a:pPr defTabSz="914400"/>
            <a:r>
              <a:rPr lang="nb-NO" sz="3200" dirty="0" smtClean="0"/>
              <a:t>«Høna og egget» </a:t>
            </a:r>
            <a:endParaRPr lang="nb-NO" sz="3200" dirty="0"/>
          </a:p>
        </p:txBody>
      </p:sp>
    </p:spTree>
    <p:extLst>
      <p:ext uri="{BB962C8B-B14F-4D97-AF65-F5344CB8AC3E}">
        <p14:creationId xmlns:p14="http://schemas.microsoft.com/office/powerpoint/2010/main" val="23452990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Næringslivets største utfordring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85800" y="2019300"/>
            <a:ext cx="3810000" cy="4076700"/>
          </a:xfrm>
        </p:spPr>
        <p:txBody>
          <a:bodyPr/>
          <a:lstStyle/>
          <a:p>
            <a:r>
              <a:rPr lang="nb-NO" sz="3200" dirty="0" smtClean="0"/>
              <a:t>Største hinder for økte investeringer i næringslivet er:</a:t>
            </a:r>
          </a:p>
          <a:p>
            <a:r>
              <a:rPr lang="nb-NO" sz="3200" dirty="0" smtClean="0"/>
              <a:t>Tilgang på kvalifisert arbeidskraft</a:t>
            </a:r>
            <a:endParaRPr lang="nb-NO" sz="3200" dirty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E9A50C-1E59-4FA2-BE34-ADA6F1AE11DE}" type="slidenum">
              <a:rPr lang="nb-NO" smtClean="0"/>
              <a:pPr>
                <a:defRPr/>
              </a:pPr>
              <a:t>9</a:t>
            </a:fld>
            <a:endParaRPr lang="nb-NO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320" y="2072640"/>
            <a:ext cx="3657600" cy="3997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9248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HO Innlandet Presentasjon">
  <a:themeElements>
    <a:clrScheme name="NHO">
      <a:dk1>
        <a:srgbClr val="000000"/>
      </a:dk1>
      <a:lt1>
        <a:srgbClr val="FFFFFF"/>
      </a:lt1>
      <a:dk2>
        <a:srgbClr val="0087B3"/>
      </a:dk2>
      <a:lt2>
        <a:srgbClr val="ECE8DE"/>
      </a:lt2>
      <a:accent1>
        <a:srgbClr val="D4EDEF"/>
      </a:accent1>
      <a:accent2>
        <a:srgbClr val="00436C"/>
      </a:accent2>
      <a:accent3>
        <a:srgbClr val="A89A80"/>
      </a:accent3>
      <a:accent4>
        <a:srgbClr val="E57B20"/>
      </a:accent4>
      <a:accent5>
        <a:srgbClr val="ECE8DE"/>
      </a:accent5>
      <a:accent6>
        <a:srgbClr val="0087B3"/>
      </a:accent6>
      <a:hlink>
        <a:srgbClr val="A89A80"/>
      </a:hlink>
      <a:folHlink>
        <a:srgbClr val="4D004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NHO1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HO1 2">
        <a:dk1>
          <a:srgbClr val="000000"/>
        </a:dk1>
        <a:lt1>
          <a:srgbClr val="FFFFFF"/>
        </a:lt1>
        <a:dk2>
          <a:srgbClr val="0087B3"/>
        </a:dk2>
        <a:lt2>
          <a:srgbClr val="A89A80"/>
        </a:lt2>
        <a:accent1>
          <a:srgbClr val="D4EDEF"/>
        </a:accent1>
        <a:accent2>
          <a:srgbClr val="00436C"/>
        </a:accent2>
        <a:accent3>
          <a:srgbClr val="FFFFFF"/>
        </a:accent3>
        <a:accent4>
          <a:srgbClr val="000000"/>
        </a:accent4>
        <a:accent5>
          <a:srgbClr val="E6F4F6"/>
        </a:accent5>
        <a:accent6>
          <a:srgbClr val="003C61"/>
        </a:accent6>
        <a:hlink>
          <a:srgbClr val="50422A"/>
        </a:hlink>
        <a:folHlink>
          <a:srgbClr val="4D004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HO1 3">
        <a:dk1>
          <a:srgbClr val="000000"/>
        </a:dk1>
        <a:lt1>
          <a:srgbClr val="FFFFFF"/>
        </a:lt1>
        <a:dk2>
          <a:srgbClr val="0087B3"/>
        </a:dk2>
        <a:lt2>
          <a:srgbClr val="ECE8DE"/>
        </a:lt2>
        <a:accent1>
          <a:srgbClr val="D4EDEF"/>
        </a:accent1>
        <a:accent2>
          <a:srgbClr val="00436C"/>
        </a:accent2>
        <a:accent3>
          <a:srgbClr val="FFFFFF"/>
        </a:accent3>
        <a:accent4>
          <a:srgbClr val="000000"/>
        </a:accent4>
        <a:accent5>
          <a:srgbClr val="E6F4F6"/>
        </a:accent5>
        <a:accent6>
          <a:srgbClr val="003C61"/>
        </a:accent6>
        <a:hlink>
          <a:srgbClr val="50422A"/>
        </a:hlink>
        <a:folHlink>
          <a:srgbClr val="4D004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HO1 4">
        <a:dk1>
          <a:srgbClr val="000000"/>
        </a:dk1>
        <a:lt1>
          <a:srgbClr val="FFFFFF"/>
        </a:lt1>
        <a:dk2>
          <a:srgbClr val="0087B3"/>
        </a:dk2>
        <a:lt2>
          <a:srgbClr val="ECE8DE"/>
        </a:lt2>
        <a:accent1>
          <a:srgbClr val="D4EDEF"/>
        </a:accent1>
        <a:accent2>
          <a:srgbClr val="00436C"/>
        </a:accent2>
        <a:accent3>
          <a:srgbClr val="FFFFFF"/>
        </a:accent3>
        <a:accent4>
          <a:srgbClr val="000000"/>
        </a:accent4>
        <a:accent5>
          <a:srgbClr val="E6F4F6"/>
        </a:accent5>
        <a:accent6>
          <a:srgbClr val="003C61"/>
        </a:accent6>
        <a:hlink>
          <a:srgbClr val="A89A80"/>
        </a:hlink>
        <a:folHlink>
          <a:srgbClr val="4D004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NHO Presentasjon">
  <a:themeElements>
    <a:clrScheme name="NHO gjeldende 1">
      <a:dk1>
        <a:srgbClr val="002943"/>
      </a:dk1>
      <a:lt1>
        <a:srgbClr val="FFFFFF"/>
      </a:lt1>
      <a:dk2>
        <a:srgbClr val="0087B3"/>
      </a:dk2>
      <a:lt2>
        <a:srgbClr val="FFFFFF"/>
      </a:lt2>
      <a:accent1>
        <a:srgbClr val="0087B3"/>
      </a:accent1>
      <a:accent2>
        <a:srgbClr val="A89A80"/>
      </a:accent2>
      <a:accent3>
        <a:srgbClr val="981D19"/>
      </a:accent3>
      <a:accent4>
        <a:srgbClr val="E57B20"/>
      </a:accent4>
      <a:accent5>
        <a:srgbClr val="A1BF26"/>
      </a:accent5>
      <a:accent6>
        <a:srgbClr val="F2C723"/>
      </a:accent6>
      <a:hlink>
        <a:srgbClr val="004824"/>
      </a:hlink>
      <a:folHlink>
        <a:srgbClr val="A89A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4D004A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NHO1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HO1 2">
        <a:dk1>
          <a:srgbClr val="000000"/>
        </a:dk1>
        <a:lt1>
          <a:srgbClr val="FFFFFF"/>
        </a:lt1>
        <a:dk2>
          <a:srgbClr val="0087B3"/>
        </a:dk2>
        <a:lt2>
          <a:srgbClr val="A89A80"/>
        </a:lt2>
        <a:accent1>
          <a:srgbClr val="D4EDEF"/>
        </a:accent1>
        <a:accent2>
          <a:srgbClr val="00436C"/>
        </a:accent2>
        <a:accent3>
          <a:srgbClr val="FFFFFF"/>
        </a:accent3>
        <a:accent4>
          <a:srgbClr val="000000"/>
        </a:accent4>
        <a:accent5>
          <a:srgbClr val="E6F4F6"/>
        </a:accent5>
        <a:accent6>
          <a:srgbClr val="003C61"/>
        </a:accent6>
        <a:hlink>
          <a:srgbClr val="50422A"/>
        </a:hlink>
        <a:folHlink>
          <a:srgbClr val="4D004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HO1 3">
        <a:dk1>
          <a:srgbClr val="000000"/>
        </a:dk1>
        <a:lt1>
          <a:srgbClr val="FFFFFF"/>
        </a:lt1>
        <a:dk2>
          <a:srgbClr val="0087B3"/>
        </a:dk2>
        <a:lt2>
          <a:srgbClr val="ECE8DE"/>
        </a:lt2>
        <a:accent1>
          <a:srgbClr val="D4EDEF"/>
        </a:accent1>
        <a:accent2>
          <a:srgbClr val="00436C"/>
        </a:accent2>
        <a:accent3>
          <a:srgbClr val="FFFFFF"/>
        </a:accent3>
        <a:accent4>
          <a:srgbClr val="000000"/>
        </a:accent4>
        <a:accent5>
          <a:srgbClr val="E6F4F6"/>
        </a:accent5>
        <a:accent6>
          <a:srgbClr val="003C61"/>
        </a:accent6>
        <a:hlink>
          <a:srgbClr val="50422A"/>
        </a:hlink>
        <a:folHlink>
          <a:srgbClr val="4D004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HO1 4">
        <a:dk1>
          <a:srgbClr val="000000"/>
        </a:dk1>
        <a:lt1>
          <a:srgbClr val="FFFFFF"/>
        </a:lt1>
        <a:dk2>
          <a:srgbClr val="0087B3"/>
        </a:dk2>
        <a:lt2>
          <a:srgbClr val="ECE8DE"/>
        </a:lt2>
        <a:accent1>
          <a:srgbClr val="D4EDEF"/>
        </a:accent1>
        <a:accent2>
          <a:srgbClr val="00436C"/>
        </a:accent2>
        <a:accent3>
          <a:srgbClr val="FFFFFF"/>
        </a:accent3>
        <a:accent4>
          <a:srgbClr val="000000"/>
        </a:accent4>
        <a:accent5>
          <a:srgbClr val="E6F4F6"/>
        </a:accent5>
        <a:accent6>
          <a:srgbClr val="003C61"/>
        </a:accent6>
        <a:hlink>
          <a:srgbClr val="A89A80"/>
        </a:hlink>
        <a:folHlink>
          <a:srgbClr val="4D004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">
    <a:dk1>
      <a:srgbClr val="79858D"/>
    </a:dk1>
    <a:lt1>
      <a:srgbClr val="FFFFFF"/>
    </a:lt1>
    <a:dk2>
      <a:srgbClr val="79858D"/>
    </a:dk2>
    <a:lt2>
      <a:srgbClr val="292929"/>
    </a:lt2>
    <a:accent1>
      <a:srgbClr val="C32D23"/>
    </a:accent1>
    <a:accent2>
      <a:srgbClr val="C32D23"/>
    </a:accent2>
    <a:accent3>
      <a:srgbClr val="FFFFFF"/>
    </a:accent3>
    <a:accent4>
      <a:srgbClr val="667178"/>
    </a:accent4>
    <a:accent5>
      <a:srgbClr val="DEADAC"/>
    </a:accent5>
    <a:accent6>
      <a:srgbClr val="B0281F"/>
    </a:accent6>
    <a:hlink>
      <a:srgbClr val="0000FF"/>
    </a:hlink>
    <a:folHlink>
      <a:srgbClr val="B2B2B2"/>
    </a:folHlink>
  </a:clrScheme>
  <a:fontScheme name="perduco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">
    <a:dk1>
      <a:srgbClr val="79858D"/>
    </a:dk1>
    <a:lt1>
      <a:srgbClr val="FFFFFF"/>
    </a:lt1>
    <a:dk2>
      <a:srgbClr val="79858D"/>
    </a:dk2>
    <a:lt2>
      <a:srgbClr val="292929"/>
    </a:lt2>
    <a:accent1>
      <a:srgbClr val="C32D23"/>
    </a:accent1>
    <a:accent2>
      <a:srgbClr val="C32D23"/>
    </a:accent2>
    <a:accent3>
      <a:srgbClr val="FFFFFF"/>
    </a:accent3>
    <a:accent4>
      <a:srgbClr val="667178"/>
    </a:accent4>
    <a:accent5>
      <a:srgbClr val="DEADAC"/>
    </a:accent5>
    <a:accent6>
      <a:srgbClr val="B0281F"/>
    </a:accent6>
    <a:hlink>
      <a:srgbClr val="0000FF"/>
    </a:hlink>
    <a:folHlink>
      <a:srgbClr val="B2B2B2"/>
    </a:folHlink>
  </a:clrScheme>
  <a:fontScheme name="perduco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NHO Innlandet Presentasjon</Template>
  <TotalTime>1045</TotalTime>
  <Words>2658</Words>
  <Application>Microsoft Office PowerPoint</Application>
  <PresentationFormat>Skjermfremvisning (4:3)</PresentationFormat>
  <Paragraphs>331</Paragraphs>
  <Slides>35</Slides>
  <Notes>16</Notes>
  <HiddenSlides>0</HiddenSlides>
  <MMClips>0</MMClips>
  <ScaleCrop>false</ScaleCrop>
  <HeadingPairs>
    <vt:vector size="6" baseType="variant">
      <vt:variant>
        <vt:lpstr>Tema</vt:lpstr>
      </vt:variant>
      <vt:variant>
        <vt:i4>2</vt:i4>
      </vt:variant>
      <vt:variant>
        <vt:lpstr>Innebygde OLE-servere</vt:lpstr>
      </vt:variant>
      <vt:variant>
        <vt:i4>1</vt:i4>
      </vt:variant>
      <vt:variant>
        <vt:lpstr>Lysbildetitler</vt:lpstr>
      </vt:variant>
      <vt:variant>
        <vt:i4>35</vt:i4>
      </vt:variant>
    </vt:vector>
  </HeadingPairs>
  <TitlesOfParts>
    <vt:vector size="38" baseType="lpstr">
      <vt:lpstr>NHO Innlandet Presentasjon</vt:lpstr>
      <vt:lpstr>1_NHO Presentasjon</vt:lpstr>
      <vt:lpstr>Regneark</vt:lpstr>
      <vt:lpstr>Bo, jobbe og leve i Oppland – inn i fremtiden</vt:lpstr>
      <vt:lpstr>PowerPoint-presentasjon</vt:lpstr>
      <vt:lpstr>Tema for NHO sin Årskonferanse 2015</vt:lpstr>
      <vt:lpstr>Utviklingen etter siste reform i kommunestrukturen</vt:lpstr>
      <vt:lpstr>PowerPoint-presentasjon</vt:lpstr>
      <vt:lpstr>Utvalgets anbefalinger i delrapporten</vt:lpstr>
      <vt:lpstr>Attraktive kommuner og livskraftige bedrifter – et gjensidig samspill</vt:lpstr>
      <vt:lpstr>Den gode sirkel - </vt:lpstr>
      <vt:lpstr>Næringslivets største utfordring</vt:lpstr>
      <vt:lpstr>Arbeidsplasser - fylker</vt:lpstr>
      <vt:lpstr>PowerPoint-presentasjon</vt:lpstr>
      <vt:lpstr>I 2030 har ca 100 kommuner en andel pensjonister (+67 år) som er over 50 pst av befolkningen i yrkesaktiv alder</vt:lpstr>
      <vt:lpstr>Andel innvandrere av hele befolkningen i fylket </vt:lpstr>
      <vt:lpstr>Hvor fornøyd er du med kommunen du er lokalisert i? ( 1= lite  6 =svært fornøyd)</vt:lpstr>
      <vt:lpstr>Hvilke offentlige tjenester er viktige?</vt:lpstr>
      <vt:lpstr>Er bedriftene tilfreds med offentlige tjenester i kommunen?</vt:lpstr>
      <vt:lpstr>PowerPoint-presentasjon</vt:lpstr>
      <vt:lpstr>Regionforstørring</vt:lpstr>
      <vt:lpstr>Regionforstørring avhengig av pendletid og sentrums størrelse</vt:lpstr>
      <vt:lpstr>Arbeidsplasser betydning for befolkningsutviklingen</vt:lpstr>
      <vt:lpstr>Oppsummering av Hadeland</vt:lpstr>
      <vt:lpstr>Sysselsatte personer etter arbeidssted i 2013 Hadeland</vt:lpstr>
      <vt:lpstr>%-vis endring i arbeidsplasser de siste tre årene</vt:lpstr>
      <vt:lpstr>Befolkningsutvikling eller næringsutvikling  – hva kommer først?</vt:lpstr>
      <vt:lpstr>Uttynningsregioner og utviklingsregioner eller arbeids og befolkningsregioner ?</vt:lpstr>
      <vt:lpstr>Befolkningsendring 2008-2014 fordelt på fødsels- og flytteoverskudd</vt:lpstr>
      <vt:lpstr>Hvor flytter vi?</vt:lpstr>
      <vt:lpstr>Hvor ble 15-åringene av?</vt:lpstr>
      <vt:lpstr>Viktige forutsetninger for positiv effekt</vt:lpstr>
      <vt:lpstr>Innlandets store utfordring</vt:lpstr>
      <vt:lpstr>PowerPoint-presentasjon</vt:lpstr>
      <vt:lpstr>Bio-økonomi</vt:lpstr>
      <vt:lpstr>Norges matregion nr.1</vt:lpstr>
      <vt:lpstr>Anbefalinger</vt:lpstr>
      <vt:lpstr>Attraktive for de "kule"? - tilpasset de som i dag står foran sin bo-beslutning?</vt:lpstr>
    </vt:vector>
  </TitlesOfParts>
  <Company>NHO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Fremtidens kompetansebehov</dc:title>
  <dc:creator>Christl Kvam</dc:creator>
  <cp:lastModifiedBy>Christl Kvam</cp:lastModifiedBy>
  <cp:revision>58</cp:revision>
  <dcterms:created xsi:type="dcterms:W3CDTF">2013-02-12T08:41:47Z</dcterms:created>
  <dcterms:modified xsi:type="dcterms:W3CDTF">2014-12-09T13:34:43Z</dcterms:modified>
</cp:coreProperties>
</file>