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74" r:id="rId3"/>
    <p:sldId id="258" r:id="rId4"/>
    <p:sldId id="259" r:id="rId5"/>
    <p:sldId id="260" r:id="rId6"/>
    <p:sldId id="261" r:id="rId7"/>
    <p:sldId id="264" r:id="rId8"/>
    <p:sldId id="265" r:id="rId9"/>
    <p:sldId id="273" r:id="rId10"/>
    <p:sldId id="266" r:id="rId11"/>
    <p:sldId id="275" r:id="rId12"/>
    <p:sldId id="276" r:id="rId13"/>
  </p:sldIdLst>
  <p:sldSz cx="9144000" cy="6858000" type="screen4x3"/>
  <p:notesSz cx="6797675" cy="99822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1D64"/>
    <a:srgbClr val="D0CF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aks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275" autoAdjust="0"/>
    <p:restoredTop sz="75868" autoAdjust="0"/>
  </p:normalViewPr>
  <p:slideViewPr>
    <p:cSldViewPr>
      <p:cViewPr>
        <p:scale>
          <a:sx n="80" d="100"/>
          <a:sy n="80" d="100"/>
        </p:scale>
        <p:origin x="-1500" y="3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665448-429D-404A-A740-6334868ECE2F}" type="datetimeFigureOut">
              <a:rPr lang="nb-NO" smtClean="0"/>
              <a:t>25.04.2013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49300"/>
            <a:ext cx="4991100" cy="3743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9450" y="4741863"/>
            <a:ext cx="5438775" cy="44910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4821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49688" y="94821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2D08DA-94B3-4FF2-BDB9-42C38996744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161054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2D08DA-94B3-4FF2-BDB9-42C389967441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401799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 fontAlgn="base">
              <a:spcAft>
                <a:spcPct val="0"/>
              </a:spcAft>
              <a:buFont typeface="Arial" charset="0"/>
              <a:buChar char="–"/>
            </a:pPr>
            <a:r>
              <a:rPr lang="nb-NO" sz="1200" dirty="0" smtClean="0">
                <a:solidFill>
                  <a:prstClr val="black"/>
                </a:solidFill>
                <a:latin typeface="+mn-lt"/>
              </a:rPr>
              <a:t>Samtykket sentralt – både knyttet til </a:t>
            </a:r>
            <a:r>
              <a:rPr lang="nb-NO" sz="1200" u="sng" dirty="0" smtClean="0">
                <a:solidFill>
                  <a:prstClr val="black"/>
                </a:solidFill>
                <a:latin typeface="+mn-lt"/>
              </a:rPr>
              <a:t>oppretting</a:t>
            </a:r>
            <a:r>
              <a:rPr lang="nb-NO" sz="1200" dirty="0" smtClean="0">
                <a:solidFill>
                  <a:prstClr val="black"/>
                </a:solidFill>
                <a:latin typeface="+mn-lt"/>
              </a:rPr>
              <a:t> av vergemålet, </a:t>
            </a:r>
            <a:r>
              <a:rPr lang="nb-NO" sz="1200" u="sng" dirty="0" smtClean="0">
                <a:solidFill>
                  <a:prstClr val="black"/>
                </a:solidFill>
                <a:latin typeface="+mn-lt"/>
              </a:rPr>
              <a:t>mandatet</a:t>
            </a:r>
            <a:r>
              <a:rPr lang="nb-NO" sz="1200" dirty="0" smtClean="0">
                <a:solidFill>
                  <a:prstClr val="black"/>
                </a:solidFill>
                <a:latin typeface="+mn-lt"/>
              </a:rPr>
              <a:t>, </a:t>
            </a:r>
            <a:r>
              <a:rPr lang="nb-NO" sz="1200" u="sng" dirty="0" smtClean="0">
                <a:solidFill>
                  <a:prstClr val="black"/>
                </a:solidFill>
                <a:latin typeface="+mn-lt"/>
              </a:rPr>
              <a:t>valg av verge</a:t>
            </a:r>
            <a:r>
              <a:rPr lang="nb-NO" sz="1200" dirty="0" smtClean="0">
                <a:solidFill>
                  <a:prstClr val="black"/>
                </a:solidFill>
                <a:latin typeface="+mn-lt"/>
              </a:rPr>
              <a:t> og om midler skal forvaltes (§ 20 + § 48)</a:t>
            </a:r>
          </a:p>
          <a:p>
            <a:pPr lvl="1" fontAlgn="base">
              <a:spcAft>
                <a:spcPct val="0"/>
              </a:spcAft>
              <a:buFont typeface="Arial" charset="0"/>
              <a:buChar char="–"/>
            </a:pPr>
            <a:endParaRPr lang="nb-NO" sz="1200" dirty="0" smtClean="0">
              <a:solidFill>
                <a:prstClr val="black"/>
              </a:solidFill>
              <a:latin typeface="+mn-lt"/>
            </a:endParaRPr>
          </a:p>
          <a:p>
            <a:pPr marL="800100" lvl="1" indent="-342900" fontAlgn="base">
              <a:spcAft>
                <a:spcPct val="0"/>
              </a:spcAft>
              <a:buFont typeface="Arial" charset="0"/>
              <a:buChar char="•"/>
            </a:pPr>
            <a:r>
              <a:rPr lang="nb-NO" sz="1200" b="1" dirty="0" smtClean="0">
                <a:solidFill>
                  <a:prstClr val="black"/>
                </a:solidFill>
                <a:latin typeface="+mn-lt"/>
              </a:rPr>
              <a:t>§33 gjelder personer som har sin rettslige handleevne i behold, og i de tilfellene</a:t>
            </a:r>
            <a:r>
              <a:rPr lang="nb-NO" sz="1200" b="1" baseline="0" dirty="0" smtClean="0">
                <a:solidFill>
                  <a:prstClr val="black"/>
                </a:solidFill>
                <a:latin typeface="+mn-lt"/>
              </a:rPr>
              <a:t> skal vergen: </a:t>
            </a:r>
          </a:p>
          <a:p>
            <a:pPr marL="800100" lvl="1" indent="-342900" fontAlgn="base">
              <a:spcAft>
                <a:spcPct val="0"/>
              </a:spcAft>
              <a:buFont typeface="Arial" charset="0"/>
              <a:buChar char="•"/>
            </a:pPr>
            <a:endParaRPr lang="nb-NO" sz="1200" dirty="0" smtClean="0">
              <a:solidFill>
                <a:prstClr val="black"/>
              </a:solidFill>
              <a:latin typeface="+mn-lt"/>
            </a:endParaRPr>
          </a:p>
          <a:p>
            <a:pPr lvl="1" fontAlgn="base">
              <a:spcAft>
                <a:spcPct val="0"/>
              </a:spcAft>
              <a:buFont typeface="Arial" charset="0"/>
              <a:buChar char="–"/>
            </a:pPr>
            <a:r>
              <a:rPr lang="nb-NO" sz="1200" dirty="0" smtClean="0">
                <a:solidFill>
                  <a:prstClr val="black"/>
                </a:solidFill>
                <a:latin typeface="+mn-lt"/>
              </a:rPr>
              <a:t> Høre den vergetrengende føre det foretas disposisjoner av større betydning og også når</a:t>
            </a:r>
            <a:r>
              <a:rPr lang="nb-NO" sz="1200" baseline="0" dirty="0" smtClean="0">
                <a:solidFill>
                  <a:prstClr val="black"/>
                </a:solidFill>
                <a:latin typeface="+mn-lt"/>
              </a:rPr>
              <a:t> det ellers framstår som naturlig </a:t>
            </a:r>
            <a:r>
              <a:rPr lang="nb-NO" sz="1200" dirty="0" smtClean="0">
                <a:solidFill>
                  <a:prstClr val="black"/>
                </a:solidFill>
                <a:latin typeface="+mn-lt"/>
              </a:rPr>
              <a:t>§ 33</a:t>
            </a:r>
          </a:p>
          <a:p>
            <a:pPr lvl="1" fontAlgn="base">
              <a:spcAft>
                <a:spcPct val="0"/>
              </a:spcAft>
              <a:buFont typeface="Arial" charset="0"/>
              <a:buChar char="–"/>
            </a:pPr>
            <a:r>
              <a:rPr lang="nb-NO" sz="1200" dirty="0" smtClean="0">
                <a:solidFill>
                  <a:prstClr val="black"/>
                </a:solidFill>
                <a:latin typeface="+mn-lt"/>
              </a:rPr>
              <a:t> Vergen</a:t>
            </a:r>
            <a:r>
              <a:rPr lang="nb-NO" sz="1200" baseline="0" dirty="0" smtClean="0">
                <a:solidFill>
                  <a:prstClr val="black"/>
                </a:solidFill>
                <a:latin typeface="+mn-lt"/>
              </a:rPr>
              <a:t> kan ikke gjennomføre en disposisjon dersom den som er satt under vergemål motsetter seg det § 33</a:t>
            </a:r>
          </a:p>
          <a:p>
            <a:pPr lvl="1" fontAlgn="base">
              <a:spcAft>
                <a:spcPct val="0"/>
              </a:spcAft>
              <a:buFont typeface="Arial" charset="0"/>
              <a:buChar char="–"/>
            </a:pPr>
            <a:endParaRPr lang="nb-NO" sz="1200" baseline="0" dirty="0" smtClean="0">
              <a:solidFill>
                <a:prstClr val="black"/>
              </a:solidFill>
              <a:latin typeface="+mn-lt"/>
            </a:endParaRPr>
          </a:p>
          <a:p>
            <a:pPr lvl="1" fontAlgn="base">
              <a:spcAft>
                <a:spcPct val="0"/>
              </a:spcAft>
              <a:buFont typeface="Arial" charset="0"/>
              <a:buChar char="–"/>
            </a:pPr>
            <a:endParaRPr lang="nb-NO" sz="1200" dirty="0" smtClean="0">
              <a:solidFill>
                <a:prstClr val="black"/>
              </a:solidFill>
              <a:latin typeface="+mn-lt"/>
            </a:endParaRPr>
          </a:p>
          <a:p>
            <a:pPr lvl="1" fontAlgn="base">
              <a:spcAft>
                <a:spcPct val="0"/>
              </a:spcAft>
              <a:buFont typeface="Arial" charset="0"/>
              <a:buChar char="–"/>
            </a:pPr>
            <a:r>
              <a:rPr lang="nb-NO" sz="1200" dirty="0" smtClean="0">
                <a:solidFill>
                  <a:prstClr val="black"/>
                </a:solidFill>
                <a:latin typeface="+mn-lt"/>
              </a:rPr>
              <a:t>Vergen skal ivareta interessene til personen som trenger bistand (§ 31)</a:t>
            </a:r>
          </a:p>
          <a:p>
            <a:endParaRPr lang="nb-NO" sz="1200" dirty="0">
              <a:latin typeface="+mn-lt"/>
            </a:endParaRP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2D08DA-94B3-4FF2-BDB9-42C389967441}" type="slidenum">
              <a:rPr lang="nb-NO" smtClean="0"/>
              <a:t>10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744918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 smtClean="0"/>
              <a:t>Avvikling:</a:t>
            </a:r>
          </a:p>
          <a:p>
            <a:pPr marL="171450" indent="-171450">
              <a:buFontTx/>
              <a:buChar char="-"/>
            </a:pPr>
            <a:r>
              <a:rPr lang="nb-NO" baseline="0" dirty="0" smtClean="0"/>
              <a:t>Det er utarbeidet en sjekkliste på hvilke ting som må gjennomføres ved avviklingen i overformynderiene. Denne vil sendes ut fra oss. Overformynderne vil bli invitert til et møte hos oss der sjekklisten gås gjennom (ultimo mai)</a:t>
            </a:r>
          </a:p>
          <a:p>
            <a:pPr marL="171450" indent="-171450">
              <a:buFontTx/>
              <a:buChar char="-"/>
            </a:pPr>
            <a:r>
              <a:rPr lang="nb-NO" baseline="0" dirty="0" smtClean="0"/>
              <a:t>Kommunene ved overformynderiene er ansvarlig for å gjøre opp regnskapene fram til 1. juli</a:t>
            </a:r>
          </a:p>
          <a:p>
            <a:pPr marL="171450" indent="-171450">
              <a:buFontTx/>
              <a:buChar char="-"/>
            </a:pPr>
            <a:r>
              <a:rPr lang="nb-NO" baseline="0" dirty="0" smtClean="0"/>
              <a:t>Datafangstportalen må vedlikeholdes med riktige data. Det er den vergetrengende som blir skadelidende om ikke all informasjon blir overført i forkant av den 1. juli</a:t>
            </a:r>
          </a:p>
          <a:p>
            <a:pPr marL="171450" indent="-171450">
              <a:buFontTx/>
              <a:buChar char="-"/>
            </a:pPr>
            <a:endParaRPr lang="nb-NO" baseline="0" dirty="0" smtClean="0"/>
          </a:p>
          <a:p>
            <a:pPr marL="0" indent="0">
              <a:buFontTx/>
              <a:buNone/>
            </a:pPr>
            <a:r>
              <a:rPr lang="nb-NO" baseline="0" dirty="0" smtClean="0"/>
              <a:t>Ny ordning</a:t>
            </a:r>
          </a:p>
          <a:p>
            <a:pPr marL="0" indent="0">
              <a:buFontTx/>
              <a:buNone/>
            </a:pPr>
            <a:r>
              <a:rPr lang="nb-NO" baseline="0" dirty="0" smtClean="0"/>
              <a:t>- Kommunene oppfordres sterkt til å hjelpe oss med kontakt med befolkningen. Mange vil fortsatt henvende seg til kommunen angående vergemål, og det er viktig at de får god veiledning i hvordan man går fram for å kontakte Fylkesmannen. Husk at vi alle jobber for innbyggerne.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2D08DA-94B3-4FF2-BDB9-42C389967441}" type="slidenum">
              <a:rPr lang="nb-NO" smtClean="0"/>
              <a:t>11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867722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 smtClean="0"/>
              <a:t>- Til kulepunkt 2 er det fortsatt en diskusjon på hvordan grensen på 2G skal håndteres, så vi har ikke ett klart svar om de spør.</a:t>
            </a:r>
          </a:p>
          <a:p>
            <a:r>
              <a:rPr lang="nb-NO" dirty="0" smtClean="0"/>
              <a:t>- Kulepunkt 3 og 4 var oppe </a:t>
            </a:r>
            <a:r>
              <a:rPr lang="nb-NO" dirty="0" err="1" smtClean="0"/>
              <a:t>ifm</a:t>
            </a:r>
            <a:r>
              <a:rPr lang="nb-NO" dirty="0" smtClean="0"/>
              <a:t> </a:t>
            </a:r>
            <a:r>
              <a:rPr lang="nb-NO" dirty="0" err="1" smtClean="0"/>
              <a:t>kommunepropen</a:t>
            </a:r>
            <a:r>
              <a:rPr lang="nb-NO" dirty="0" smtClean="0"/>
              <a:t> i 2012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2D08DA-94B3-4FF2-BDB9-42C389967441}" type="slidenum">
              <a:rPr lang="nb-NO" smtClean="0"/>
              <a:t>12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777509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charset="0"/>
              <a:buChar char="•"/>
            </a:pPr>
            <a:r>
              <a:rPr lang="nb-NO" dirty="0" smtClean="0"/>
              <a:t>Noen fakta</a:t>
            </a:r>
            <a:r>
              <a:rPr lang="nb-NO" baseline="0" dirty="0" smtClean="0"/>
              <a:t> om Oppland</a:t>
            </a:r>
          </a:p>
          <a:p>
            <a:pPr marL="171450" indent="-171450">
              <a:buFont typeface="Arial" charset="0"/>
              <a:buChar char="•"/>
            </a:pPr>
            <a:endParaRPr lang="nb-NO" baseline="0" dirty="0" smtClean="0"/>
          </a:p>
          <a:p>
            <a:pPr marL="171450" indent="-171450">
              <a:buFont typeface="Arial" charset="0"/>
              <a:buChar char="•"/>
            </a:pPr>
            <a:r>
              <a:rPr lang="nb-NO" baseline="0" dirty="0" smtClean="0"/>
              <a:t>Gå igjennom bakgrunnen for vergemålsreformen og de viktigste endringene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2D08DA-94B3-4FF2-BDB9-42C389967441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811651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2D08DA-94B3-4FF2-BDB9-42C389967441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440712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charset="0"/>
              <a:buChar char="•"/>
            </a:pPr>
            <a:r>
              <a:rPr lang="nb-NO" dirty="0" smtClean="0"/>
              <a:t>Endringer –</a:t>
            </a:r>
            <a:r>
              <a:rPr lang="nb-NO" baseline="0" dirty="0" smtClean="0"/>
              <a:t> bla Lov om kommunale helse – og omsorgstjenester </a:t>
            </a:r>
            <a:r>
              <a:rPr lang="nb-NO" baseline="0" dirty="0" err="1" smtClean="0"/>
              <a:t>kap</a:t>
            </a:r>
            <a:r>
              <a:rPr lang="nb-NO" baseline="0" dirty="0" smtClean="0"/>
              <a:t> 9, hvor vergen etter en del bestemmelser er gitt uttalelsesrett, skal høres og har klagerett.</a:t>
            </a:r>
          </a:p>
          <a:p>
            <a:pPr marL="171450" indent="-171450">
              <a:buFont typeface="Arial" charset="0"/>
              <a:buChar char="•"/>
            </a:pPr>
            <a:endParaRPr lang="nb-NO" baseline="0" dirty="0" smtClean="0"/>
          </a:p>
          <a:p>
            <a:pPr marL="171450" indent="-171450">
              <a:buFont typeface="Arial" charset="0"/>
              <a:buChar char="•"/>
            </a:pPr>
            <a:r>
              <a:rPr lang="nb-NO" baseline="0" dirty="0" smtClean="0"/>
              <a:t>Beslutning om bruk av tvang og adgangen til å klage skal sendes vergen</a:t>
            </a:r>
          </a:p>
          <a:p>
            <a:pPr marL="171450" indent="-171450">
              <a:buFont typeface="Arial" charset="0"/>
              <a:buChar char="•"/>
            </a:pPr>
            <a:endParaRPr lang="nb-NO" baseline="0" dirty="0" smtClean="0"/>
          </a:p>
          <a:p>
            <a:pPr marL="171450" indent="-171450">
              <a:buFont typeface="Arial" charset="0"/>
              <a:buChar char="•"/>
            </a:pPr>
            <a:r>
              <a:rPr lang="nb-NO" baseline="0" dirty="0" smtClean="0"/>
              <a:t>Vergen skal alltid få anledning til å uttale seg før vedtak om tvang blir gjort av kommunen og før FM overprøver vedtaket</a:t>
            </a:r>
          </a:p>
          <a:p>
            <a:pPr marL="171450" indent="-171450">
              <a:buFont typeface="Arial" charset="0"/>
              <a:buChar char="•"/>
            </a:pPr>
            <a:endParaRPr lang="nb-NO" baseline="0" dirty="0" smtClean="0"/>
          </a:p>
          <a:p>
            <a:pPr marL="171450" indent="-171450">
              <a:buFont typeface="Arial" charset="0"/>
              <a:buChar char="•"/>
            </a:pPr>
            <a:r>
              <a:rPr lang="nb-NO" baseline="0" dirty="0" smtClean="0"/>
              <a:t>Hver gang det brukes tvang skal vergen informeres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2D08DA-94B3-4FF2-BDB9-42C389967441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538336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charset="0"/>
              <a:buChar char="•"/>
            </a:pPr>
            <a:r>
              <a:rPr lang="nb-NO" dirty="0" smtClean="0"/>
              <a:t>Prosessen med å reformere vergemålsområdet startet tidlig på 2000 tallet – en prosess som har</a:t>
            </a:r>
            <a:r>
              <a:rPr lang="nb-NO" baseline="0" dirty="0" smtClean="0"/>
              <a:t> tatt tid</a:t>
            </a:r>
            <a:endParaRPr lang="nb-NO" dirty="0" smtClean="0"/>
          </a:p>
          <a:p>
            <a:pPr marL="171450" indent="-171450">
              <a:buFont typeface="Arial" charset="0"/>
              <a:buChar char="•"/>
            </a:pPr>
            <a:endParaRPr lang="nb-NO" dirty="0" smtClean="0"/>
          </a:p>
          <a:p>
            <a:pPr marL="171450" indent="-171450">
              <a:buFont typeface="Arial" charset="0"/>
              <a:buChar char="•"/>
            </a:pPr>
            <a:r>
              <a:rPr lang="nb-NO" dirty="0" smtClean="0"/>
              <a:t>Ny vergemålslov bygger på en erkjennelse av at gruppen personer med behov for vergemål</a:t>
            </a:r>
            <a:r>
              <a:rPr lang="nb-NO" baseline="0" dirty="0" smtClean="0"/>
              <a:t> er sammensatt og uensartet. </a:t>
            </a:r>
          </a:p>
          <a:p>
            <a:pPr marL="171450" indent="-171450">
              <a:buFont typeface="Arial" charset="0"/>
              <a:buChar char="•"/>
            </a:pPr>
            <a:endParaRPr lang="nb-NO" baseline="0" dirty="0" smtClean="0"/>
          </a:p>
          <a:p>
            <a:pPr marL="171450" indent="-171450">
              <a:buFont typeface="Arial" charset="0"/>
              <a:buChar char="•"/>
            </a:pPr>
            <a:r>
              <a:rPr lang="nb-NO" dirty="0" smtClean="0"/>
              <a:t>Et sentralt siktemål med loven er å sikre</a:t>
            </a:r>
            <a:r>
              <a:rPr lang="nb-NO" baseline="0" dirty="0" smtClean="0"/>
              <a:t> at vergemålet i større grad tilpasses den enkelte persons ønsker og behov, og at vergens mandat aldri er mer omfattende enn behovet faktisk tilsier. </a:t>
            </a:r>
          </a:p>
          <a:p>
            <a:pPr marL="171450" indent="-171450">
              <a:buFont typeface="Arial" charset="0"/>
              <a:buChar char="•"/>
            </a:pPr>
            <a:endParaRPr lang="nb-NO" baseline="0" dirty="0" smtClean="0"/>
          </a:p>
          <a:p>
            <a:pPr marL="171450" indent="-171450">
              <a:buFont typeface="Arial" charset="0"/>
              <a:buChar char="•"/>
            </a:pPr>
            <a:r>
              <a:rPr lang="nb-NO" baseline="0" dirty="0" smtClean="0"/>
              <a:t>Vergemålslovens verdigrunnlag er uløselig knyttet opp til de verdier som ligger i CRPD – FN konvensjonen om rettighetene til mennesker med nedsatt funksjonsevne. Den nye vergemålsloven må derfor forstås og praktiseres i lys av de samfunnsmessige endringer og internasjonale utvikling i bevissthet og holdninger overfor personer med nedsatt funksjonsevne.</a:t>
            </a:r>
          </a:p>
          <a:p>
            <a:pPr marL="171450" indent="-171450">
              <a:buFont typeface="Arial" charset="0"/>
              <a:buChar char="•"/>
            </a:pPr>
            <a:endParaRPr lang="nb-NO" baseline="0" dirty="0" smtClean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2D08DA-94B3-4FF2-BDB9-42C389967441}" type="slidenum">
              <a:rPr lang="nb-NO" smtClean="0"/>
              <a:t>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082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 smtClean="0"/>
              <a:t>I den nye vergemålsloven er selvbestemmelsesprinsippet først og fremst</a:t>
            </a:r>
            <a:r>
              <a:rPr lang="nb-NO" baseline="0" dirty="0" smtClean="0"/>
              <a:t> kommet til uttrykk gjennom lovens § 20 annet ledd, som stadfester hovedregelen om at vergemål skal opprettes på grunnlag av samtykke fra personen selv. Kravet om samtykke understreker respekten for personens integritet og menneskeverd. 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2D08DA-94B3-4FF2-BDB9-42C389967441}" type="slidenum">
              <a:rPr lang="nb-NO" smtClean="0"/>
              <a:t>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312871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charset="0"/>
              <a:buChar char="•"/>
            </a:pPr>
            <a:r>
              <a:rPr lang="nb-NO" dirty="0" smtClean="0"/>
              <a:t>Som nevnt er formålet</a:t>
            </a:r>
            <a:r>
              <a:rPr lang="nb-NO" baseline="0" dirty="0" smtClean="0"/>
              <a:t> med reformen å styrke rettssikkerheten, bidra til mer likebehandling og økt kvalitet i </a:t>
            </a:r>
            <a:r>
              <a:rPr lang="nb-NO" baseline="0" dirty="0" err="1" smtClean="0"/>
              <a:t>vergemåsforvaltningen</a:t>
            </a:r>
            <a:endParaRPr lang="nb-NO" baseline="0" dirty="0" smtClean="0"/>
          </a:p>
          <a:p>
            <a:pPr marL="171450" indent="-171450">
              <a:buFont typeface="Arial" charset="0"/>
              <a:buChar char="•"/>
            </a:pPr>
            <a:endParaRPr lang="nb-NO" baseline="0" dirty="0" smtClean="0"/>
          </a:p>
          <a:p>
            <a:pPr marL="171450" indent="-171450">
              <a:buFont typeface="Arial" charset="0"/>
              <a:buChar char="•"/>
            </a:pPr>
            <a:r>
              <a:rPr lang="nb-NO" baseline="0" dirty="0" smtClean="0"/>
              <a:t>For å få dette til har man valgt å gå fra 420 enheter til 18 enheter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2D08DA-94B3-4FF2-BDB9-42C389967441}" type="slidenum">
              <a:rPr lang="nb-NO" smtClean="0"/>
              <a:t>7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843424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 smtClean="0"/>
              <a:t>*</a:t>
            </a:r>
            <a:r>
              <a:rPr lang="nb-NO" baseline="0" dirty="0" smtClean="0"/>
              <a:t> Ny organisering fører til at 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2D08DA-94B3-4FF2-BDB9-42C389967441}" type="slidenum">
              <a:rPr lang="nb-NO" smtClean="0"/>
              <a:t>8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604794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 smtClean="0"/>
              <a:t>* Som lokal</a:t>
            </a:r>
            <a:r>
              <a:rPr lang="nb-NO" baseline="0" dirty="0" smtClean="0"/>
              <a:t> vergemålsenhet er </a:t>
            </a:r>
            <a:r>
              <a:rPr lang="nb-NO" dirty="0" smtClean="0"/>
              <a:t>Fylkesmannen ansvarlig for</a:t>
            </a:r>
            <a:r>
              <a:rPr lang="nb-NO" baseline="0" dirty="0" smtClean="0"/>
              <a:t> vergenes opplæring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2D08DA-94B3-4FF2-BDB9-42C389967441}" type="slidenum">
              <a:rPr lang="nb-NO" smtClean="0"/>
              <a:t>9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34797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348695" y="5237826"/>
            <a:ext cx="8424000" cy="792088"/>
          </a:xfrm>
        </p:spPr>
        <p:txBody>
          <a:bodyPr>
            <a:normAutofit/>
          </a:bodyPr>
          <a:lstStyle>
            <a:lvl1pPr>
              <a:defRPr sz="2800">
                <a:latin typeface="Bradley Hand ITC" pitchFamily="66" charset="0"/>
              </a:defRPr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352406" y="6356350"/>
            <a:ext cx="2133600" cy="365125"/>
          </a:xfrm>
        </p:spPr>
        <p:txBody>
          <a:bodyPr/>
          <a:lstStyle/>
          <a:p>
            <a:fld id="{863FD3BB-B9E4-4A03-A4DD-53E6462838A7}" type="datetimeFigureOut">
              <a:rPr lang="nb-NO" smtClean="0"/>
              <a:t>25.04.2013</a:t>
            </a:fld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6630834" y="6356350"/>
            <a:ext cx="2133600" cy="365125"/>
          </a:xfrm>
        </p:spPr>
        <p:txBody>
          <a:bodyPr/>
          <a:lstStyle/>
          <a:p>
            <a:fld id="{E63EDC32-BABB-4F37-8CDD-95FAD9A74450}" type="slidenum">
              <a:rPr lang="nb-NO" smtClean="0"/>
              <a:t>‹#›</a:t>
            </a:fld>
            <a:endParaRPr lang="nb-NO"/>
          </a:p>
        </p:txBody>
      </p:sp>
      <p:sp>
        <p:nvSpPr>
          <p:cNvPr id="7" name="Rektangel 6"/>
          <p:cNvSpPr/>
          <p:nvPr userDrawn="1"/>
        </p:nvSpPr>
        <p:spPr>
          <a:xfrm>
            <a:off x="354527" y="6165304"/>
            <a:ext cx="8424000" cy="180000"/>
          </a:xfrm>
          <a:prstGeom prst="rect">
            <a:avLst/>
          </a:prstGeom>
          <a:solidFill>
            <a:srgbClr val="171D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ln>
                <a:noFill/>
              </a:ln>
            </a:endParaRPr>
          </a:p>
        </p:txBody>
      </p:sp>
      <p:pic>
        <p:nvPicPr>
          <p:cNvPr id="8" name="Bild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1180" y="325905"/>
            <a:ext cx="1254199" cy="726831"/>
          </a:xfrm>
          <a:prstGeom prst="rect">
            <a:avLst/>
          </a:prstGeom>
        </p:spPr>
      </p:pic>
      <p:cxnSp>
        <p:nvCxnSpPr>
          <p:cNvPr id="10" name="Rett linje 9"/>
          <p:cNvCxnSpPr/>
          <p:nvPr userDrawn="1"/>
        </p:nvCxnSpPr>
        <p:spPr>
          <a:xfrm>
            <a:off x="354527" y="1230308"/>
            <a:ext cx="842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Plassholder for bilde 2"/>
          <p:cNvSpPr>
            <a:spLocks noGrp="1"/>
          </p:cNvSpPr>
          <p:nvPr>
            <p:ph type="pic" idx="1"/>
          </p:nvPr>
        </p:nvSpPr>
        <p:spPr>
          <a:xfrm>
            <a:off x="354527" y="1277386"/>
            <a:ext cx="8424000" cy="392695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/>
          </a:p>
        </p:txBody>
      </p:sp>
      <p:sp>
        <p:nvSpPr>
          <p:cNvPr id="3" name="TekstSylinder 2"/>
          <p:cNvSpPr txBox="1"/>
          <p:nvPr userDrawn="1"/>
        </p:nvSpPr>
        <p:spPr>
          <a:xfrm>
            <a:off x="2662288" y="6361656"/>
            <a:ext cx="169368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800" dirty="0" smtClean="0"/>
              <a:t>www.fylkesmannen.no/oppland</a:t>
            </a:r>
            <a:endParaRPr lang="nb-NO" sz="800" dirty="0"/>
          </a:p>
        </p:txBody>
      </p:sp>
      <p:sp>
        <p:nvSpPr>
          <p:cNvPr id="12" name="TekstSylinder 11"/>
          <p:cNvSpPr txBox="1"/>
          <p:nvPr userDrawn="1"/>
        </p:nvSpPr>
        <p:spPr>
          <a:xfrm>
            <a:off x="4425901" y="6361656"/>
            <a:ext cx="205281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b-NO" sz="800" dirty="0" err="1" smtClean="0"/>
              <a:t>Facebookcom</a:t>
            </a:r>
            <a:r>
              <a:rPr lang="nb-NO" sz="800" dirty="0" smtClean="0"/>
              <a:t>/fylkesmannen/oppland</a:t>
            </a:r>
            <a:endParaRPr lang="nb-NO" sz="800" dirty="0"/>
          </a:p>
        </p:txBody>
      </p:sp>
      <p:pic>
        <p:nvPicPr>
          <p:cNvPr id="9" name="Bild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5901" y="6403848"/>
            <a:ext cx="144000" cy="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43271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354527" y="764704"/>
            <a:ext cx="8424000" cy="1143000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cxnSp>
        <p:nvCxnSpPr>
          <p:cNvPr id="8" name="Rett linje 7"/>
          <p:cNvCxnSpPr/>
          <p:nvPr userDrawn="1"/>
        </p:nvCxnSpPr>
        <p:spPr>
          <a:xfrm>
            <a:off x="354527" y="731148"/>
            <a:ext cx="842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Bild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4722" y="129652"/>
            <a:ext cx="966167" cy="559911"/>
          </a:xfrm>
          <a:prstGeom prst="rect">
            <a:avLst/>
          </a:prstGeom>
        </p:spPr>
      </p:pic>
      <p:sp>
        <p:nvSpPr>
          <p:cNvPr id="11" name="TekstSylinder 10"/>
          <p:cNvSpPr txBox="1"/>
          <p:nvPr userDrawn="1"/>
        </p:nvSpPr>
        <p:spPr>
          <a:xfrm>
            <a:off x="2662288" y="6361656"/>
            <a:ext cx="169368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800" dirty="0" smtClean="0"/>
              <a:t>www.fylkesmannen.no/oppland</a:t>
            </a:r>
            <a:endParaRPr lang="nb-NO" sz="800" dirty="0"/>
          </a:p>
        </p:txBody>
      </p:sp>
      <p:sp>
        <p:nvSpPr>
          <p:cNvPr id="12" name="TekstSylinder 11"/>
          <p:cNvSpPr txBox="1"/>
          <p:nvPr userDrawn="1"/>
        </p:nvSpPr>
        <p:spPr>
          <a:xfrm>
            <a:off x="4425901" y="6361656"/>
            <a:ext cx="205281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b-NO" sz="800" dirty="0" err="1" smtClean="0"/>
              <a:t>Facebookcom</a:t>
            </a:r>
            <a:r>
              <a:rPr lang="nb-NO" sz="800" dirty="0" smtClean="0"/>
              <a:t>/fylkesmannen/oppland</a:t>
            </a:r>
            <a:endParaRPr lang="nb-NO" sz="800" dirty="0"/>
          </a:p>
        </p:txBody>
      </p:sp>
      <p:pic>
        <p:nvPicPr>
          <p:cNvPr id="13" name="Bild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5901" y="6403848"/>
            <a:ext cx="144000" cy="144000"/>
          </a:xfrm>
          <a:prstGeom prst="rect">
            <a:avLst/>
          </a:prstGeom>
        </p:spPr>
      </p:pic>
      <p:sp>
        <p:nvSpPr>
          <p:cNvPr id="14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352406" y="6356350"/>
            <a:ext cx="2133600" cy="365125"/>
          </a:xfrm>
        </p:spPr>
        <p:txBody>
          <a:bodyPr/>
          <a:lstStyle/>
          <a:p>
            <a:fld id="{863FD3BB-B9E4-4A03-A4DD-53E6462838A7}" type="datetimeFigureOut">
              <a:rPr lang="nb-NO" smtClean="0"/>
              <a:t>25.04.2013</a:t>
            </a:fld>
            <a:endParaRPr lang="nb-NO"/>
          </a:p>
        </p:txBody>
      </p:sp>
      <p:sp>
        <p:nvSpPr>
          <p:cNvPr id="15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6630834" y="6356350"/>
            <a:ext cx="2133600" cy="365125"/>
          </a:xfrm>
        </p:spPr>
        <p:txBody>
          <a:bodyPr/>
          <a:lstStyle/>
          <a:p>
            <a:fld id="{E63EDC32-BABB-4F37-8CDD-95FAD9A74450}" type="slidenum">
              <a:rPr lang="nb-NO" smtClean="0"/>
              <a:t>‹#›</a:t>
            </a:fld>
            <a:endParaRPr lang="nb-NO"/>
          </a:p>
        </p:txBody>
      </p:sp>
      <p:sp>
        <p:nvSpPr>
          <p:cNvPr id="16" name="Rektangel 15"/>
          <p:cNvSpPr/>
          <p:nvPr userDrawn="1"/>
        </p:nvSpPr>
        <p:spPr>
          <a:xfrm>
            <a:off x="354527" y="6165304"/>
            <a:ext cx="8424000" cy="180000"/>
          </a:xfrm>
          <a:prstGeom prst="rect">
            <a:avLst/>
          </a:prstGeom>
          <a:solidFill>
            <a:srgbClr val="171D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ln>
                <a:noFill/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28777567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stort bilde med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354527" y="764704"/>
            <a:ext cx="8424000" cy="1143000"/>
          </a:xfrm>
        </p:spPr>
        <p:txBody>
          <a:bodyPr>
            <a:normAutofit/>
          </a:bodyPr>
          <a:lstStyle>
            <a:lvl1pPr>
              <a:defRPr sz="3200" b="1">
                <a:latin typeface="+mj-lt"/>
                <a:cs typeface="Arial" pitchFamily="34" charset="0"/>
              </a:defRPr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cxnSp>
        <p:nvCxnSpPr>
          <p:cNvPr id="7" name="Rett linje 6"/>
          <p:cNvCxnSpPr/>
          <p:nvPr userDrawn="1"/>
        </p:nvCxnSpPr>
        <p:spPr>
          <a:xfrm>
            <a:off x="354527" y="731148"/>
            <a:ext cx="842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Bild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4722" y="129652"/>
            <a:ext cx="966167" cy="559911"/>
          </a:xfrm>
          <a:prstGeom prst="rect">
            <a:avLst/>
          </a:prstGeom>
        </p:spPr>
      </p:pic>
      <p:sp>
        <p:nvSpPr>
          <p:cNvPr id="10" name="Plassholder for bilde 2"/>
          <p:cNvSpPr>
            <a:spLocks noGrp="1"/>
          </p:cNvSpPr>
          <p:nvPr>
            <p:ph type="pic" idx="1"/>
          </p:nvPr>
        </p:nvSpPr>
        <p:spPr>
          <a:xfrm>
            <a:off x="354527" y="1919832"/>
            <a:ext cx="8424000" cy="421959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/>
          </a:p>
        </p:txBody>
      </p:sp>
      <p:sp>
        <p:nvSpPr>
          <p:cNvPr id="12" name="TekstSylinder 11"/>
          <p:cNvSpPr txBox="1"/>
          <p:nvPr userDrawn="1"/>
        </p:nvSpPr>
        <p:spPr>
          <a:xfrm>
            <a:off x="2662288" y="6361656"/>
            <a:ext cx="169368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800" dirty="0" smtClean="0"/>
              <a:t>www.fylkesmannen.no/oppland</a:t>
            </a:r>
            <a:endParaRPr lang="nb-NO" sz="800" dirty="0"/>
          </a:p>
        </p:txBody>
      </p:sp>
      <p:sp>
        <p:nvSpPr>
          <p:cNvPr id="13" name="TekstSylinder 12"/>
          <p:cNvSpPr txBox="1"/>
          <p:nvPr userDrawn="1"/>
        </p:nvSpPr>
        <p:spPr>
          <a:xfrm>
            <a:off x="4425901" y="6361656"/>
            <a:ext cx="205281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b-NO" sz="800" dirty="0" err="1" smtClean="0"/>
              <a:t>Facebookcom</a:t>
            </a:r>
            <a:r>
              <a:rPr lang="nb-NO" sz="800" dirty="0" smtClean="0"/>
              <a:t>/fylkesmannen/oppland</a:t>
            </a:r>
            <a:endParaRPr lang="nb-NO" sz="800" dirty="0"/>
          </a:p>
        </p:txBody>
      </p:sp>
      <p:pic>
        <p:nvPicPr>
          <p:cNvPr id="14" name="Bilde 1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5901" y="6403848"/>
            <a:ext cx="144000" cy="144000"/>
          </a:xfrm>
          <a:prstGeom prst="rect">
            <a:avLst/>
          </a:prstGeom>
        </p:spPr>
      </p:pic>
      <p:sp>
        <p:nvSpPr>
          <p:cNvPr id="15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352406" y="6356350"/>
            <a:ext cx="2133600" cy="365125"/>
          </a:xfrm>
        </p:spPr>
        <p:txBody>
          <a:bodyPr/>
          <a:lstStyle/>
          <a:p>
            <a:fld id="{863FD3BB-B9E4-4A03-A4DD-53E6462838A7}" type="datetimeFigureOut">
              <a:rPr lang="nb-NO" smtClean="0"/>
              <a:t>25.04.2013</a:t>
            </a:fld>
            <a:endParaRPr lang="nb-NO"/>
          </a:p>
        </p:txBody>
      </p:sp>
      <p:sp>
        <p:nvSpPr>
          <p:cNvPr id="16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6630834" y="6356350"/>
            <a:ext cx="2133600" cy="365125"/>
          </a:xfrm>
        </p:spPr>
        <p:txBody>
          <a:bodyPr/>
          <a:lstStyle/>
          <a:p>
            <a:fld id="{E63EDC32-BABB-4F37-8CDD-95FAD9A74450}" type="slidenum">
              <a:rPr lang="nb-NO" smtClean="0"/>
              <a:t>‹#›</a:t>
            </a:fld>
            <a:endParaRPr lang="nb-NO"/>
          </a:p>
        </p:txBody>
      </p:sp>
      <p:sp>
        <p:nvSpPr>
          <p:cNvPr id="17" name="Rektangel 16"/>
          <p:cNvSpPr/>
          <p:nvPr userDrawn="1"/>
        </p:nvSpPr>
        <p:spPr>
          <a:xfrm>
            <a:off x="354527" y="6165304"/>
            <a:ext cx="8424000" cy="180000"/>
          </a:xfrm>
          <a:prstGeom prst="rect">
            <a:avLst/>
          </a:prstGeom>
          <a:solidFill>
            <a:srgbClr val="171D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ln>
                <a:noFill/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8184471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stort bilde uten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Rett linje 6"/>
          <p:cNvCxnSpPr/>
          <p:nvPr userDrawn="1"/>
        </p:nvCxnSpPr>
        <p:spPr>
          <a:xfrm>
            <a:off x="354527" y="731148"/>
            <a:ext cx="842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Bild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4722" y="129652"/>
            <a:ext cx="966167" cy="559911"/>
          </a:xfrm>
          <a:prstGeom prst="rect">
            <a:avLst/>
          </a:prstGeom>
        </p:spPr>
      </p:pic>
      <p:sp>
        <p:nvSpPr>
          <p:cNvPr id="10" name="Plassholder for bilde 2"/>
          <p:cNvSpPr>
            <a:spLocks noGrp="1"/>
          </p:cNvSpPr>
          <p:nvPr>
            <p:ph type="pic" idx="1"/>
          </p:nvPr>
        </p:nvSpPr>
        <p:spPr>
          <a:xfrm>
            <a:off x="354527" y="764704"/>
            <a:ext cx="8424000" cy="532859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/>
          </a:p>
        </p:txBody>
      </p:sp>
      <p:sp>
        <p:nvSpPr>
          <p:cNvPr id="11" name="TekstSylinder 10"/>
          <p:cNvSpPr txBox="1"/>
          <p:nvPr userDrawn="1"/>
        </p:nvSpPr>
        <p:spPr>
          <a:xfrm>
            <a:off x="2662288" y="6361656"/>
            <a:ext cx="169368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800" dirty="0" smtClean="0"/>
              <a:t>www.fylkesmannen.no/oppland</a:t>
            </a:r>
            <a:endParaRPr lang="nb-NO" sz="800" dirty="0"/>
          </a:p>
        </p:txBody>
      </p:sp>
      <p:sp>
        <p:nvSpPr>
          <p:cNvPr id="12" name="TekstSylinder 11"/>
          <p:cNvSpPr txBox="1"/>
          <p:nvPr userDrawn="1"/>
        </p:nvSpPr>
        <p:spPr>
          <a:xfrm>
            <a:off x="4425901" y="6361656"/>
            <a:ext cx="205281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b-NO" sz="800" dirty="0" err="1" smtClean="0"/>
              <a:t>Facebookcom</a:t>
            </a:r>
            <a:r>
              <a:rPr lang="nb-NO" sz="800" dirty="0" smtClean="0"/>
              <a:t>/fylkesmannen/oppland</a:t>
            </a:r>
            <a:endParaRPr lang="nb-NO" sz="800" dirty="0"/>
          </a:p>
        </p:txBody>
      </p:sp>
      <p:pic>
        <p:nvPicPr>
          <p:cNvPr id="13" name="Bild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5901" y="6403848"/>
            <a:ext cx="144000" cy="144000"/>
          </a:xfrm>
          <a:prstGeom prst="rect">
            <a:avLst/>
          </a:prstGeom>
        </p:spPr>
      </p:pic>
      <p:sp>
        <p:nvSpPr>
          <p:cNvPr id="14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352406" y="6356350"/>
            <a:ext cx="2133600" cy="365125"/>
          </a:xfrm>
        </p:spPr>
        <p:txBody>
          <a:bodyPr/>
          <a:lstStyle/>
          <a:p>
            <a:fld id="{863FD3BB-B9E4-4A03-A4DD-53E6462838A7}" type="datetimeFigureOut">
              <a:rPr lang="nb-NO" smtClean="0"/>
              <a:t>25.04.2013</a:t>
            </a:fld>
            <a:endParaRPr lang="nb-NO"/>
          </a:p>
        </p:txBody>
      </p:sp>
      <p:sp>
        <p:nvSpPr>
          <p:cNvPr id="15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6630834" y="6356350"/>
            <a:ext cx="2133600" cy="365125"/>
          </a:xfrm>
        </p:spPr>
        <p:txBody>
          <a:bodyPr/>
          <a:lstStyle/>
          <a:p>
            <a:fld id="{E63EDC32-BABB-4F37-8CDD-95FAD9A74450}" type="slidenum">
              <a:rPr lang="nb-NO" smtClean="0"/>
              <a:t>‹#›</a:t>
            </a:fld>
            <a:endParaRPr lang="nb-NO"/>
          </a:p>
        </p:txBody>
      </p:sp>
      <p:sp>
        <p:nvSpPr>
          <p:cNvPr id="16" name="Rektangel 15"/>
          <p:cNvSpPr/>
          <p:nvPr userDrawn="1"/>
        </p:nvSpPr>
        <p:spPr>
          <a:xfrm>
            <a:off x="354527" y="6165304"/>
            <a:ext cx="8424000" cy="180000"/>
          </a:xfrm>
          <a:prstGeom prst="rect">
            <a:avLst/>
          </a:prstGeom>
          <a:solidFill>
            <a:srgbClr val="171D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ln>
                <a:noFill/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8184471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ilder og tekstfe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354527" y="764704"/>
            <a:ext cx="8424000" cy="1143000"/>
          </a:xfrm>
        </p:spPr>
        <p:txBody>
          <a:bodyPr>
            <a:normAutofit/>
          </a:bodyPr>
          <a:lstStyle>
            <a:lvl1pPr>
              <a:defRPr sz="3200" b="1">
                <a:latin typeface="+mj-lt"/>
                <a:cs typeface="Arial" pitchFamily="34" charset="0"/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cxnSp>
        <p:nvCxnSpPr>
          <p:cNvPr id="7" name="Rett linje 6"/>
          <p:cNvCxnSpPr/>
          <p:nvPr userDrawn="1"/>
        </p:nvCxnSpPr>
        <p:spPr>
          <a:xfrm>
            <a:off x="354527" y="731148"/>
            <a:ext cx="842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Bild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4722" y="129652"/>
            <a:ext cx="966167" cy="559911"/>
          </a:xfrm>
          <a:prstGeom prst="rect">
            <a:avLst/>
          </a:prstGeom>
        </p:spPr>
      </p:pic>
      <p:sp>
        <p:nvSpPr>
          <p:cNvPr id="14" name="Plassholder for innhold 2"/>
          <p:cNvSpPr>
            <a:spLocks noGrp="1"/>
          </p:cNvSpPr>
          <p:nvPr>
            <p:ph idx="1"/>
          </p:nvPr>
        </p:nvSpPr>
        <p:spPr>
          <a:xfrm>
            <a:off x="4497901" y="1988840"/>
            <a:ext cx="4280624" cy="4104456"/>
          </a:xfrm>
        </p:spPr>
        <p:txBody>
          <a:bodyPr>
            <a:normAutofit/>
          </a:bodyPr>
          <a:lstStyle>
            <a:lvl1pPr>
              <a:defRPr sz="2400">
                <a:latin typeface="+mn-lt"/>
                <a:cs typeface="Arial" pitchFamily="34" charset="0"/>
              </a:defRPr>
            </a:lvl1pPr>
            <a:lvl2pPr>
              <a:defRPr sz="2000">
                <a:latin typeface="+mn-lt"/>
                <a:cs typeface="Arial" pitchFamily="34" charset="0"/>
              </a:defRPr>
            </a:lvl2pPr>
            <a:lvl3pPr>
              <a:defRPr sz="1800">
                <a:latin typeface="+mn-lt"/>
                <a:cs typeface="Arial" pitchFamily="34" charset="0"/>
              </a:defRPr>
            </a:lvl3pPr>
            <a:lvl4pPr>
              <a:defRPr sz="1600">
                <a:latin typeface="+mn-lt"/>
                <a:cs typeface="Arial" pitchFamily="34" charset="0"/>
              </a:defRPr>
            </a:lvl4pPr>
            <a:lvl5pPr>
              <a:defRPr sz="1600">
                <a:latin typeface="+mn-lt"/>
                <a:cs typeface="Arial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  <p:sp>
        <p:nvSpPr>
          <p:cNvPr id="15" name="Plassholder for bilde 2"/>
          <p:cNvSpPr>
            <a:spLocks noGrp="1"/>
          </p:cNvSpPr>
          <p:nvPr>
            <p:ph type="pic" idx="13"/>
          </p:nvPr>
        </p:nvSpPr>
        <p:spPr>
          <a:xfrm>
            <a:off x="354527" y="1988840"/>
            <a:ext cx="1980000" cy="1980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/>
          </a:p>
        </p:txBody>
      </p:sp>
      <p:sp>
        <p:nvSpPr>
          <p:cNvPr id="16" name="Plassholder for bilde 2"/>
          <p:cNvSpPr>
            <a:spLocks noGrp="1"/>
          </p:cNvSpPr>
          <p:nvPr>
            <p:ph type="pic" idx="14"/>
          </p:nvPr>
        </p:nvSpPr>
        <p:spPr>
          <a:xfrm>
            <a:off x="2420386" y="1988840"/>
            <a:ext cx="1980000" cy="1980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/>
          </a:p>
        </p:txBody>
      </p:sp>
      <p:sp>
        <p:nvSpPr>
          <p:cNvPr id="17" name="Plassholder for bilde 2"/>
          <p:cNvSpPr>
            <a:spLocks noGrp="1"/>
          </p:cNvSpPr>
          <p:nvPr>
            <p:ph type="pic" idx="15"/>
          </p:nvPr>
        </p:nvSpPr>
        <p:spPr>
          <a:xfrm>
            <a:off x="354527" y="4077072"/>
            <a:ext cx="1980000" cy="1980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/>
          </a:p>
        </p:txBody>
      </p:sp>
      <p:sp>
        <p:nvSpPr>
          <p:cNvPr id="18" name="Plassholder for bilde 2"/>
          <p:cNvSpPr>
            <a:spLocks noGrp="1"/>
          </p:cNvSpPr>
          <p:nvPr>
            <p:ph type="pic" idx="16"/>
          </p:nvPr>
        </p:nvSpPr>
        <p:spPr>
          <a:xfrm>
            <a:off x="2420594" y="4077072"/>
            <a:ext cx="1980000" cy="1980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/>
          </a:p>
        </p:txBody>
      </p:sp>
      <p:sp>
        <p:nvSpPr>
          <p:cNvPr id="20" name="TekstSylinder 19"/>
          <p:cNvSpPr txBox="1"/>
          <p:nvPr userDrawn="1"/>
        </p:nvSpPr>
        <p:spPr>
          <a:xfrm>
            <a:off x="2662288" y="6361656"/>
            <a:ext cx="169368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800" dirty="0" smtClean="0"/>
              <a:t>www.fylkesmannen.no/oppland</a:t>
            </a:r>
            <a:endParaRPr lang="nb-NO" sz="800" dirty="0"/>
          </a:p>
        </p:txBody>
      </p:sp>
      <p:sp>
        <p:nvSpPr>
          <p:cNvPr id="21" name="TekstSylinder 20"/>
          <p:cNvSpPr txBox="1"/>
          <p:nvPr userDrawn="1"/>
        </p:nvSpPr>
        <p:spPr>
          <a:xfrm>
            <a:off x="4425901" y="6361656"/>
            <a:ext cx="205281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b-NO" sz="800" dirty="0" err="1" smtClean="0"/>
              <a:t>Facebookcom</a:t>
            </a:r>
            <a:r>
              <a:rPr lang="nb-NO" sz="800" dirty="0" smtClean="0"/>
              <a:t>/fylkesmannen/oppland</a:t>
            </a:r>
            <a:endParaRPr lang="nb-NO" sz="800" dirty="0"/>
          </a:p>
        </p:txBody>
      </p:sp>
      <p:pic>
        <p:nvPicPr>
          <p:cNvPr id="22" name="Bilde 2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5901" y="6403848"/>
            <a:ext cx="144000" cy="144000"/>
          </a:xfrm>
          <a:prstGeom prst="rect">
            <a:avLst/>
          </a:prstGeom>
        </p:spPr>
      </p:pic>
      <p:sp>
        <p:nvSpPr>
          <p:cNvPr id="23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352406" y="6356350"/>
            <a:ext cx="2133600" cy="365125"/>
          </a:xfrm>
        </p:spPr>
        <p:txBody>
          <a:bodyPr/>
          <a:lstStyle/>
          <a:p>
            <a:fld id="{863FD3BB-B9E4-4A03-A4DD-53E6462838A7}" type="datetimeFigureOut">
              <a:rPr lang="nb-NO" smtClean="0"/>
              <a:t>25.04.2013</a:t>
            </a:fld>
            <a:endParaRPr lang="nb-NO"/>
          </a:p>
        </p:txBody>
      </p:sp>
      <p:sp>
        <p:nvSpPr>
          <p:cNvPr id="24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6630834" y="6356350"/>
            <a:ext cx="2133600" cy="365125"/>
          </a:xfrm>
        </p:spPr>
        <p:txBody>
          <a:bodyPr/>
          <a:lstStyle/>
          <a:p>
            <a:fld id="{E63EDC32-BABB-4F37-8CDD-95FAD9A74450}" type="slidenum">
              <a:rPr lang="nb-NO" smtClean="0"/>
              <a:t>‹#›</a:t>
            </a:fld>
            <a:endParaRPr lang="nb-NO"/>
          </a:p>
        </p:txBody>
      </p:sp>
      <p:sp>
        <p:nvSpPr>
          <p:cNvPr id="25" name="Rektangel 24"/>
          <p:cNvSpPr/>
          <p:nvPr userDrawn="1"/>
        </p:nvSpPr>
        <p:spPr>
          <a:xfrm>
            <a:off x="354527" y="6165304"/>
            <a:ext cx="8424000" cy="180000"/>
          </a:xfrm>
          <a:prstGeom prst="rect">
            <a:avLst/>
          </a:prstGeom>
          <a:solidFill>
            <a:srgbClr val="171D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ln>
                <a:noFill/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5879451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bilde og tekstfe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354527" y="764704"/>
            <a:ext cx="8424000" cy="1143000"/>
          </a:xfrm>
        </p:spPr>
        <p:txBody>
          <a:bodyPr>
            <a:normAutofit/>
          </a:bodyPr>
          <a:lstStyle>
            <a:lvl1pPr>
              <a:defRPr sz="3200" b="1">
                <a:latin typeface="+mj-lt"/>
                <a:cs typeface="Arial" pitchFamily="34" charset="0"/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cxnSp>
        <p:nvCxnSpPr>
          <p:cNvPr id="7" name="Rett linje 6"/>
          <p:cNvCxnSpPr/>
          <p:nvPr userDrawn="1"/>
        </p:nvCxnSpPr>
        <p:spPr>
          <a:xfrm>
            <a:off x="354527" y="731148"/>
            <a:ext cx="842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Bild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4722" y="129652"/>
            <a:ext cx="966167" cy="559911"/>
          </a:xfrm>
          <a:prstGeom prst="rect">
            <a:avLst/>
          </a:prstGeom>
        </p:spPr>
      </p:pic>
      <p:sp>
        <p:nvSpPr>
          <p:cNvPr id="14" name="Plassholder for innhold 2"/>
          <p:cNvSpPr>
            <a:spLocks noGrp="1"/>
          </p:cNvSpPr>
          <p:nvPr>
            <p:ph idx="1"/>
          </p:nvPr>
        </p:nvSpPr>
        <p:spPr>
          <a:xfrm>
            <a:off x="4425900" y="1988840"/>
            <a:ext cx="4352625" cy="4032449"/>
          </a:xfrm>
        </p:spPr>
        <p:txBody>
          <a:bodyPr>
            <a:normAutofit/>
          </a:bodyPr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11" name="Plassholder for bilde 2"/>
          <p:cNvSpPr>
            <a:spLocks noGrp="1"/>
          </p:cNvSpPr>
          <p:nvPr>
            <p:ph type="pic" idx="13"/>
          </p:nvPr>
        </p:nvSpPr>
        <p:spPr>
          <a:xfrm>
            <a:off x="354527" y="1988840"/>
            <a:ext cx="3960000" cy="3960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/>
          </a:p>
        </p:txBody>
      </p:sp>
      <p:sp>
        <p:nvSpPr>
          <p:cNvPr id="13" name="TekstSylinder 12"/>
          <p:cNvSpPr txBox="1"/>
          <p:nvPr userDrawn="1"/>
        </p:nvSpPr>
        <p:spPr>
          <a:xfrm>
            <a:off x="2662288" y="6361656"/>
            <a:ext cx="169368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800" dirty="0" smtClean="0"/>
              <a:t>www.fylkesmannen.no/oppland</a:t>
            </a:r>
            <a:endParaRPr lang="nb-NO" sz="800" dirty="0"/>
          </a:p>
        </p:txBody>
      </p:sp>
      <p:sp>
        <p:nvSpPr>
          <p:cNvPr id="15" name="TekstSylinder 14"/>
          <p:cNvSpPr txBox="1"/>
          <p:nvPr userDrawn="1"/>
        </p:nvSpPr>
        <p:spPr>
          <a:xfrm>
            <a:off x="4425901" y="6361656"/>
            <a:ext cx="205281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b-NO" sz="800" dirty="0" err="1" smtClean="0"/>
              <a:t>Facebookcom</a:t>
            </a:r>
            <a:r>
              <a:rPr lang="nb-NO" sz="800" dirty="0" smtClean="0"/>
              <a:t>/fylkesmannen/oppland</a:t>
            </a:r>
            <a:endParaRPr lang="nb-NO" sz="800" dirty="0"/>
          </a:p>
        </p:txBody>
      </p:sp>
      <p:pic>
        <p:nvPicPr>
          <p:cNvPr id="16" name="Bilde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5901" y="6403848"/>
            <a:ext cx="144000" cy="144000"/>
          </a:xfrm>
          <a:prstGeom prst="rect">
            <a:avLst/>
          </a:prstGeom>
        </p:spPr>
      </p:pic>
      <p:sp>
        <p:nvSpPr>
          <p:cNvPr id="17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352406" y="6356350"/>
            <a:ext cx="2133600" cy="365125"/>
          </a:xfrm>
        </p:spPr>
        <p:txBody>
          <a:bodyPr/>
          <a:lstStyle/>
          <a:p>
            <a:fld id="{863FD3BB-B9E4-4A03-A4DD-53E6462838A7}" type="datetimeFigureOut">
              <a:rPr lang="nb-NO" smtClean="0"/>
              <a:t>25.04.2013</a:t>
            </a:fld>
            <a:endParaRPr lang="nb-NO"/>
          </a:p>
        </p:txBody>
      </p:sp>
      <p:sp>
        <p:nvSpPr>
          <p:cNvPr id="18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6630834" y="6356350"/>
            <a:ext cx="2133600" cy="365125"/>
          </a:xfrm>
        </p:spPr>
        <p:txBody>
          <a:bodyPr/>
          <a:lstStyle/>
          <a:p>
            <a:fld id="{E63EDC32-BABB-4F37-8CDD-95FAD9A74450}" type="slidenum">
              <a:rPr lang="nb-NO" smtClean="0"/>
              <a:t>‹#›</a:t>
            </a:fld>
            <a:endParaRPr lang="nb-NO"/>
          </a:p>
        </p:txBody>
      </p:sp>
      <p:sp>
        <p:nvSpPr>
          <p:cNvPr id="19" name="Rektangel 18"/>
          <p:cNvSpPr/>
          <p:nvPr userDrawn="1"/>
        </p:nvSpPr>
        <p:spPr>
          <a:xfrm>
            <a:off x="354527" y="6165304"/>
            <a:ext cx="8424000" cy="180000"/>
          </a:xfrm>
          <a:prstGeom prst="rect">
            <a:avLst/>
          </a:prstGeom>
          <a:solidFill>
            <a:srgbClr val="171D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ln>
                <a:noFill/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28151512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ilder og større tekstfe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354527" y="764704"/>
            <a:ext cx="8424000" cy="1143000"/>
          </a:xfrm>
        </p:spPr>
        <p:txBody>
          <a:bodyPr>
            <a:normAutofit/>
          </a:bodyPr>
          <a:lstStyle>
            <a:lvl1pPr>
              <a:defRPr sz="3200" b="1">
                <a:latin typeface="+mj-lt"/>
                <a:cs typeface="Arial" pitchFamily="34" charset="0"/>
              </a:defRPr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cxnSp>
        <p:nvCxnSpPr>
          <p:cNvPr id="7" name="Rett linje 6"/>
          <p:cNvCxnSpPr/>
          <p:nvPr userDrawn="1"/>
        </p:nvCxnSpPr>
        <p:spPr>
          <a:xfrm>
            <a:off x="354527" y="731148"/>
            <a:ext cx="842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Bild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4722" y="129652"/>
            <a:ext cx="966167" cy="559911"/>
          </a:xfrm>
          <a:prstGeom prst="rect">
            <a:avLst/>
          </a:prstGeom>
        </p:spPr>
      </p:pic>
      <p:sp>
        <p:nvSpPr>
          <p:cNvPr id="14" name="Plassholder for innhold 2"/>
          <p:cNvSpPr>
            <a:spLocks noGrp="1"/>
          </p:cNvSpPr>
          <p:nvPr>
            <p:ph idx="1"/>
          </p:nvPr>
        </p:nvSpPr>
        <p:spPr>
          <a:xfrm>
            <a:off x="2411760" y="1988840"/>
            <a:ext cx="6366766" cy="4032449"/>
          </a:xfrm>
        </p:spPr>
        <p:txBody>
          <a:bodyPr>
            <a:normAutofit/>
          </a:bodyPr>
          <a:lstStyle>
            <a:lvl1pPr>
              <a:defRPr sz="2400">
                <a:latin typeface="+mn-lt"/>
                <a:cs typeface="Arial" pitchFamily="34" charset="0"/>
              </a:defRPr>
            </a:lvl1pPr>
            <a:lvl2pPr>
              <a:defRPr sz="2000">
                <a:latin typeface="+mn-lt"/>
                <a:cs typeface="Arial" pitchFamily="34" charset="0"/>
              </a:defRPr>
            </a:lvl2pPr>
            <a:lvl3pPr>
              <a:defRPr sz="1800">
                <a:latin typeface="+mn-lt"/>
                <a:cs typeface="Arial" pitchFamily="34" charset="0"/>
              </a:defRPr>
            </a:lvl3pPr>
            <a:lvl4pPr>
              <a:defRPr sz="1600">
                <a:latin typeface="+mn-lt"/>
                <a:cs typeface="Arial" pitchFamily="34" charset="0"/>
              </a:defRPr>
            </a:lvl4pPr>
            <a:lvl5pPr>
              <a:defRPr sz="1600">
                <a:latin typeface="+mn-lt"/>
                <a:cs typeface="Arial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12" name="Plassholder for bilde 2"/>
          <p:cNvSpPr>
            <a:spLocks noGrp="1"/>
          </p:cNvSpPr>
          <p:nvPr>
            <p:ph type="pic" idx="13"/>
          </p:nvPr>
        </p:nvSpPr>
        <p:spPr>
          <a:xfrm>
            <a:off x="354527" y="1988840"/>
            <a:ext cx="1980000" cy="1980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/>
          </a:p>
        </p:txBody>
      </p:sp>
      <p:sp>
        <p:nvSpPr>
          <p:cNvPr id="13" name="Plassholder for bilde 2"/>
          <p:cNvSpPr>
            <a:spLocks noGrp="1"/>
          </p:cNvSpPr>
          <p:nvPr>
            <p:ph type="pic" idx="15"/>
          </p:nvPr>
        </p:nvSpPr>
        <p:spPr>
          <a:xfrm>
            <a:off x="354527" y="4049914"/>
            <a:ext cx="1980000" cy="1980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/>
          </a:p>
        </p:txBody>
      </p:sp>
      <p:sp>
        <p:nvSpPr>
          <p:cNvPr id="16" name="TekstSylinder 15"/>
          <p:cNvSpPr txBox="1"/>
          <p:nvPr userDrawn="1"/>
        </p:nvSpPr>
        <p:spPr>
          <a:xfrm>
            <a:off x="2662288" y="6361656"/>
            <a:ext cx="169368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800" dirty="0" smtClean="0"/>
              <a:t>www.fylkesmannen.no/oppland</a:t>
            </a:r>
            <a:endParaRPr lang="nb-NO" sz="800" dirty="0"/>
          </a:p>
        </p:txBody>
      </p:sp>
      <p:sp>
        <p:nvSpPr>
          <p:cNvPr id="17" name="TekstSylinder 16"/>
          <p:cNvSpPr txBox="1"/>
          <p:nvPr userDrawn="1"/>
        </p:nvSpPr>
        <p:spPr>
          <a:xfrm>
            <a:off x="4425901" y="6361656"/>
            <a:ext cx="205281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b-NO" sz="800" dirty="0" err="1" smtClean="0"/>
              <a:t>Facebookcom</a:t>
            </a:r>
            <a:r>
              <a:rPr lang="nb-NO" sz="800" dirty="0" smtClean="0"/>
              <a:t>/fylkesmannen/oppland</a:t>
            </a:r>
            <a:endParaRPr lang="nb-NO" sz="800" dirty="0"/>
          </a:p>
        </p:txBody>
      </p:sp>
      <p:pic>
        <p:nvPicPr>
          <p:cNvPr id="18" name="Bilde 1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5901" y="6403848"/>
            <a:ext cx="144000" cy="144000"/>
          </a:xfrm>
          <a:prstGeom prst="rect">
            <a:avLst/>
          </a:prstGeom>
        </p:spPr>
      </p:pic>
      <p:sp>
        <p:nvSpPr>
          <p:cNvPr id="19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352406" y="6356350"/>
            <a:ext cx="2133600" cy="365125"/>
          </a:xfrm>
        </p:spPr>
        <p:txBody>
          <a:bodyPr/>
          <a:lstStyle/>
          <a:p>
            <a:fld id="{863FD3BB-B9E4-4A03-A4DD-53E6462838A7}" type="datetimeFigureOut">
              <a:rPr lang="nb-NO" smtClean="0"/>
              <a:t>25.04.2013</a:t>
            </a:fld>
            <a:endParaRPr lang="nb-NO"/>
          </a:p>
        </p:txBody>
      </p:sp>
      <p:sp>
        <p:nvSpPr>
          <p:cNvPr id="20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6630834" y="6356350"/>
            <a:ext cx="2133600" cy="365125"/>
          </a:xfrm>
        </p:spPr>
        <p:txBody>
          <a:bodyPr/>
          <a:lstStyle/>
          <a:p>
            <a:fld id="{E63EDC32-BABB-4F37-8CDD-95FAD9A74450}" type="slidenum">
              <a:rPr lang="nb-NO" smtClean="0"/>
              <a:t>‹#›</a:t>
            </a:fld>
            <a:endParaRPr lang="nb-NO"/>
          </a:p>
        </p:txBody>
      </p:sp>
      <p:sp>
        <p:nvSpPr>
          <p:cNvPr id="21" name="Rektangel 20"/>
          <p:cNvSpPr/>
          <p:nvPr userDrawn="1"/>
        </p:nvSpPr>
        <p:spPr>
          <a:xfrm>
            <a:off x="354527" y="6165304"/>
            <a:ext cx="8424000" cy="180000"/>
          </a:xfrm>
          <a:prstGeom prst="rect">
            <a:avLst/>
          </a:prstGeom>
          <a:solidFill>
            <a:srgbClr val="171D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ln>
                <a:noFill/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28151512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stående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354527" y="764704"/>
            <a:ext cx="8424000" cy="1143000"/>
          </a:xfrm>
        </p:spPr>
        <p:txBody>
          <a:bodyPr>
            <a:normAutofit/>
          </a:bodyPr>
          <a:lstStyle>
            <a:lvl1pPr>
              <a:defRPr sz="3200" b="1">
                <a:latin typeface="+mj-lt"/>
                <a:cs typeface="Arial" pitchFamily="34" charset="0"/>
              </a:defRPr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cxnSp>
        <p:nvCxnSpPr>
          <p:cNvPr id="7" name="Rett linje 6"/>
          <p:cNvCxnSpPr/>
          <p:nvPr userDrawn="1"/>
        </p:nvCxnSpPr>
        <p:spPr>
          <a:xfrm>
            <a:off x="354527" y="731148"/>
            <a:ext cx="842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Bild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4722" y="129652"/>
            <a:ext cx="966167" cy="559911"/>
          </a:xfrm>
          <a:prstGeom prst="rect">
            <a:avLst/>
          </a:prstGeom>
        </p:spPr>
      </p:pic>
      <p:sp>
        <p:nvSpPr>
          <p:cNvPr id="12" name="Plassholder for bilde 2"/>
          <p:cNvSpPr>
            <a:spLocks noGrp="1"/>
          </p:cNvSpPr>
          <p:nvPr>
            <p:ph type="pic" idx="13"/>
          </p:nvPr>
        </p:nvSpPr>
        <p:spPr>
          <a:xfrm>
            <a:off x="345901" y="1954336"/>
            <a:ext cx="2808000" cy="417646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/>
          </a:p>
        </p:txBody>
      </p:sp>
      <p:sp>
        <p:nvSpPr>
          <p:cNvPr id="13" name="Plassholder for bilde 2"/>
          <p:cNvSpPr>
            <a:spLocks noGrp="1"/>
          </p:cNvSpPr>
          <p:nvPr>
            <p:ph type="pic" idx="15"/>
          </p:nvPr>
        </p:nvSpPr>
        <p:spPr>
          <a:xfrm>
            <a:off x="3168000" y="1954336"/>
            <a:ext cx="2808000" cy="417646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/>
          </a:p>
        </p:txBody>
      </p:sp>
      <p:sp>
        <p:nvSpPr>
          <p:cNvPr id="14" name="Plassholder for bilde 2"/>
          <p:cNvSpPr>
            <a:spLocks noGrp="1"/>
          </p:cNvSpPr>
          <p:nvPr>
            <p:ph type="pic" idx="16"/>
          </p:nvPr>
        </p:nvSpPr>
        <p:spPr>
          <a:xfrm>
            <a:off x="5994907" y="1954336"/>
            <a:ext cx="2766367" cy="417646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/>
          </a:p>
        </p:txBody>
      </p:sp>
      <p:sp>
        <p:nvSpPr>
          <p:cNvPr id="16" name="TekstSylinder 15"/>
          <p:cNvSpPr txBox="1"/>
          <p:nvPr userDrawn="1"/>
        </p:nvSpPr>
        <p:spPr>
          <a:xfrm>
            <a:off x="2662288" y="6361656"/>
            <a:ext cx="169368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800" dirty="0" smtClean="0"/>
              <a:t>www.fylkesmannen.no/oppland</a:t>
            </a:r>
            <a:endParaRPr lang="nb-NO" sz="800" dirty="0"/>
          </a:p>
        </p:txBody>
      </p:sp>
      <p:sp>
        <p:nvSpPr>
          <p:cNvPr id="17" name="TekstSylinder 16"/>
          <p:cNvSpPr txBox="1"/>
          <p:nvPr userDrawn="1"/>
        </p:nvSpPr>
        <p:spPr>
          <a:xfrm>
            <a:off x="4425901" y="6361656"/>
            <a:ext cx="205281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b-NO" sz="800" dirty="0" err="1" smtClean="0"/>
              <a:t>Facebookcom</a:t>
            </a:r>
            <a:r>
              <a:rPr lang="nb-NO" sz="800" dirty="0" smtClean="0"/>
              <a:t>/fylkesmannen/oppland</a:t>
            </a:r>
            <a:endParaRPr lang="nb-NO" sz="800" dirty="0"/>
          </a:p>
        </p:txBody>
      </p:sp>
      <p:pic>
        <p:nvPicPr>
          <p:cNvPr id="18" name="Bilde 1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5901" y="6403848"/>
            <a:ext cx="144000" cy="144000"/>
          </a:xfrm>
          <a:prstGeom prst="rect">
            <a:avLst/>
          </a:prstGeom>
        </p:spPr>
      </p:pic>
      <p:sp>
        <p:nvSpPr>
          <p:cNvPr id="19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352406" y="6356350"/>
            <a:ext cx="2133600" cy="365125"/>
          </a:xfrm>
        </p:spPr>
        <p:txBody>
          <a:bodyPr/>
          <a:lstStyle/>
          <a:p>
            <a:fld id="{863FD3BB-B9E4-4A03-A4DD-53E6462838A7}" type="datetimeFigureOut">
              <a:rPr lang="nb-NO" smtClean="0"/>
              <a:t>25.04.2013</a:t>
            </a:fld>
            <a:endParaRPr lang="nb-NO"/>
          </a:p>
        </p:txBody>
      </p:sp>
      <p:sp>
        <p:nvSpPr>
          <p:cNvPr id="20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6630834" y="6356350"/>
            <a:ext cx="2133600" cy="365125"/>
          </a:xfrm>
        </p:spPr>
        <p:txBody>
          <a:bodyPr/>
          <a:lstStyle/>
          <a:p>
            <a:fld id="{E63EDC32-BABB-4F37-8CDD-95FAD9A74450}" type="slidenum">
              <a:rPr lang="nb-NO" smtClean="0"/>
              <a:t>‹#›</a:t>
            </a:fld>
            <a:endParaRPr lang="nb-NO"/>
          </a:p>
        </p:txBody>
      </p:sp>
      <p:sp>
        <p:nvSpPr>
          <p:cNvPr id="21" name="Rektangel 20"/>
          <p:cNvSpPr/>
          <p:nvPr userDrawn="1"/>
        </p:nvSpPr>
        <p:spPr>
          <a:xfrm>
            <a:off x="354527" y="6165304"/>
            <a:ext cx="8424000" cy="180000"/>
          </a:xfrm>
          <a:prstGeom prst="rect">
            <a:avLst/>
          </a:prstGeom>
          <a:solidFill>
            <a:srgbClr val="171D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ln>
                <a:noFill/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28151512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>
            <a:normAutofit/>
          </a:bodyPr>
          <a:lstStyle>
            <a:lvl1pPr>
              <a:defRPr sz="32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354527" y="274638"/>
            <a:ext cx="6122473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8" name="TekstSylinder 7"/>
          <p:cNvSpPr txBox="1"/>
          <p:nvPr userDrawn="1"/>
        </p:nvSpPr>
        <p:spPr>
          <a:xfrm>
            <a:off x="2662288" y="6361656"/>
            <a:ext cx="169368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800" dirty="0" smtClean="0"/>
              <a:t>www.fylkesmannen.no/oppland</a:t>
            </a:r>
            <a:endParaRPr lang="nb-NO" sz="800" dirty="0"/>
          </a:p>
        </p:txBody>
      </p:sp>
      <p:sp>
        <p:nvSpPr>
          <p:cNvPr id="9" name="TekstSylinder 8"/>
          <p:cNvSpPr txBox="1"/>
          <p:nvPr userDrawn="1"/>
        </p:nvSpPr>
        <p:spPr>
          <a:xfrm>
            <a:off x="4425901" y="6361656"/>
            <a:ext cx="205281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b-NO" sz="800" dirty="0" err="1" smtClean="0"/>
              <a:t>Facebookcom</a:t>
            </a:r>
            <a:r>
              <a:rPr lang="nb-NO" sz="800" dirty="0" smtClean="0"/>
              <a:t>/fylkesmannen/oppland</a:t>
            </a:r>
            <a:endParaRPr lang="nb-NO" sz="800" dirty="0"/>
          </a:p>
        </p:txBody>
      </p:sp>
      <p:pic>
        <p:nvPicPr>
          <p:cNvPr id="10" name="Bild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5901" y="6403848"/>
            <a:ext cx="144000" cy="144000"/>
          </a:xfrm>
          <a:prstGeom prst="rect">
            <a:avLst/>
          </a:prstGeom>
        </p:spPr>
      </p:pic>
      <p:sp>
        <p:nvSpPr>
          <p:cNvPr id="11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352406" y="6356350"/>
            <a:ext cx="2133600" cy="365125"/>
          </a:xfrm>
        </p:spPr>
        <p:txBody>
          <a:bodyPr/>
          <a:lstStyle/>
          <a:p>
            <a:fld id="{863FD3BB-B9E4-4A03-A4DD-53E6462838A7}" type="datetimeFigureOut">
              <a:rPr lang="nb-NO" smtClean="0"/>
              <a:t>25.04.2013</a:t>
            </a:fld>
            <a:endParaRPr lang="nb-NO"/>
          </a:p>
        </p:txBody>
      </p:sp>
      <p:sp>
        <p:nvSpPr>
          <p:cNvPr id="12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6630834" y="6356350"/>
            <a:ext cx="2133600" cy="365125"/>
          </a:xfrm>
        </p:spPr>
        <p:txBody>
          <a:bodyPr/>
          <a:lstStyle/>
          <a:p>
            <a:fld id="{E63EDC32-BABB-4F37-8CDD-95FAD9A74450}" type="slidenum">
              <a:rPr lang="nb-NO" smtClean="0"/>
              <a:t>‹#›</a:t>
            </a:fld>
            <a:endParaRPr lang="nb-NO"/>
          </a:p>
        </p:txBody>
      </p:sp>
      <p:sp>
        <p:nvSpPr>
          <p:cNvPr id="13" name="Rektangel 12"/>
          <p:cNvSpPr/>
          <p:nvPr userDrawn="1"/>
        </p:nvSpPr>
        <p:spPr>
          <a:xfrm>
            <a:off x="354527" y="6165304"/>
            <a:ext cx="8424000" cy="180000"/>
          </a:xfrm>
          <a:prstGeom prst="rect">
            <a:avLst/>
          </a:prstGeom>
          <a:solidFill>
            <a:srgbClr val="171D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ln>
                <a:noFill/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21621828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353591" y="776832"/>
            <a:ext cx="8424000" cy="1143000"/>
          </a:xfrm>
        </p:spPr>
        <p:txBody>
          <a:bodyPr>
            <a:normAutofit/>
          </a:bodyPr>
          <a:lstStyle>
            <a:lvl1pPr>
              <a:defRPr sz="3200" b="1">
                <a:latin typeface="+mj-lt"/>
                <a:cs typeface="Arial" pitchFamily="34" charset="0"/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6532" y="1954336"/>
            <a:ext cx="8424000" cy="417646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  <p:cxnSp>
        <p:nvCxnSpPr>
          <p:cNvPr id="8" name="Rett linje 7"/>
          <p:cNvCxnSpPr/>
          <p:nvPr userDrawn="1"/>
        </p:nvCxnSpPr>
        <p:spPr>
          <a:xfrm>
            <a:off x="354527" y="731148"/>
            <a:ext cx="842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" name="Bild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4722" y="129652"/>
            <a:ext cx="966167" cy="559911"/>
          </a:xfrm>
          <a:prstGeom prst="rect">
            <a:avLst/>
          </a:prstGeom>
        </p:spPr>
      </p:pic>
      <p:sp>
        <p:nvSpPr>
          <p:cNvPr id="14" name="TekstSylinder 13"/>
          <p:cNvSpPr txBox="1"/>
          <p:nvPr userDrawn="1"/>
        </p:nvSpPr>
        <p:spPr>
          <a:xfrm>
            <a:off x="2662288" y="6361656"/>
            <a:ext cx="169368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800" dirty="0" smtClean="0"/>
              <a:t>www.fylkesmannen.no/oppland</a:t>
            </a:r>
            <a:endParaRPr lang="nb-NO" sz="800" dirty="0"/>
          </a:p>
        </p:txBody>
      </p:sp>
      <p:sp>
        <p:nvSpPr>
          <p:cNvPr id="15" name="TekstSylinder 14"/>
          <p:cNvSpPr txBox="1"/>
          <p:nvPr userDrawn="1"/>
        </p:nvSpPr>
        <p:spPr>
          <a:xfrm>
            <a:off x="4425901" y="6361656"/>
            <a:ext cx="205281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b-NO" sz="800" dirty="0" err="1" smtClean="0"/>
              <a:t>Facebookcom</a:t>
            </a:r>
            <a:r>
              <a:rPr lang="nb-NO" sz="800" dirty="0" smtClean="0"/>
              <a:t>/fylkesmannen/oppland</a:t>
            </a:r>
            <a:endParaRPr lang="nb-NO" sz="800" dirty="0"/>
          </a:p>
        </p:txBody>
      </p:sp>
      <p:pic>
        <p:nvPicPr>
          <p:cNvPr id="16" name="Bilde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5901" y="6403848"/>
            <a:ext cx="144000" cy="144000"/>
          </a:xfrm>
          <a:prstGeom prst="rect">
            <a:avLst/>
          </a:prstGeom>
        </p:spPr>
      </p:pic>
      <p:sp>
        <p:nvSpPr>
          <p:cNvPr id="17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352406" y="6356350"/>
            <a:ext cx="2133600" cy="365125"/>
          </a:xfrm>
        </p:spPr>
        <p:txBody>
          <a:bodyPr/>
          <a:lstStyle/>
          <a:p>
            <a:fld id="{863FD3BB-B9E4-4A03-A4DD-53E6462838A7}" type="datetimeFigureOut">
              <a:rPr lang="nb-NO" smtClean="0"/>
              <a:t>25.04.2013</a:t>
            </a:fld>
            <a:endParaRPr lang="nb-NO"/>
          </a:p>
        </p:txBody>
      </p:sp>
      <p:sp>
        <p:nvSpPr>
          <p:cNvPr id="18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6630834" y="6356350"/>
            <a:ext cx="2133600" cy="365125"/>
          </a:xfrm>
        </p:spPr>
        <p:txBody>
          <a:bodyPr/>
          <a:lstStyle/>
          <a:p>
            <a:fld id="{E63EDC32-BABB-4F37-8CDD-95FAD9A74450}" type="slidenum">
              <a:rPr lang="nb-NO" smtClean="0"/>
              <a:t>‹#›</a:t>
            </a:fld>
            <a:endParaRPr lang="nb-NO"/>
          </a:p>
        </p:txBody>
      </p:sp>
      <p:sp>
        <p:nvSpPr>
          <p:cNvPr id="12" name="Rektangel 11"/>
          <p:cNvSpPr/>
          <p:nvPr userDrawn="1"/>
        </p:nvSpPr>
        <p:spPr>
          <a:xfrm>
            <a:off x="354527" y="6165304"/>
            <a:ext cx="8424000" cy="180000"/>
          </a:xfrm>
          <a:prstGeom prst="rect">
            <a:avLst/>
          </a:prstGeom>
          <a:solidFill>
            <a:srgbClr val="171D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ln>
                <a:noFill/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1203077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pic>
        <p:nvPicPr>
          <p:cNvPr id="8" name="Bild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7841" y="179986"/>
            <a:ext cx="1768979" cy="1025155"/>
          </a:xfrm>
          <a:prstGeom prst="rect">
            <a:avLst/>
          </a:prstGeom>
        </p:spPr>
      </p:pic>
      <p:cxnSp>
        <p:nvCxnSpPr>
          <p:cNvPr id="9" name="Rett linje 8"/>
          <p:cNvCxnSpPr/>
          <p:nvPr userDrawn="1"/>
        </p:nvCxnSpPr>
        <p:spPr>
          <a:xfrm>
            <a:off x="354527" y="1230308"/>
            <a:ext cx="842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kstSylinder 13"/>
          <p:cNvSpPr txBox="1"/>
          <p:nvPr userDrawn="1"/>
        </p:nvSpPr>
        <p:spPr>
          <a:xfrm>
            <a:off x="2662288" y="6361656"/>
            <a:ext cx="169368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800" dirty="0" smtClean="0"/>
              <a:t>www.fylkesmannen.no/oppland</a:t>
            </a:r>
            <a:endParaRPr lang="nb-NO" sz="800" dirty="0"/>
          </a:p>
        </p:txBody>
      </p:sp>
      <p:sp>
        <p:nvSpPr>
          <p:cNvPr id="15" name="TekstSylinder 14"/>
          <p:cNvSpPr txBox="1"/>
          <p:nvPr userDrawn="1"/>
        </p:nvSpPr>
        <p:spPr>
          <a:xfrm>
            <a:off x="4425901" y="6361656"/>
            <a:ext cx="205281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b-NO" sz="800" dirty="0" err="1" smtClean="0"/>
              <a:t>Facebookcom</a:t>
            </a:r>
            <a:r>
              <a:rPr lang="nb-NO" sz="800" dirty="0" smtClean="0"/>
              <a:t>/fylkesmannen/oppland</a:t>
            </a:r>
            <a:endParaRPr lang="nb-NO" sz="800" dirty="0"/>
          </a:p>
        </p:txBody>
      </p:sp>
      <p:pic>
        <p:nvPicPr>
          <p:cNvPr id="16" name="Bilde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5901" y="6403848"/>
            <a:ext cx="144000" cy="144000"/>
          </a:xfrm>
          <a:prstGeom prst="rect">
            <a:avLst/>
          </a:prstGeom>
        </p:spPr>
      </p:pic>
      <p:sp>
        <p:nvSpPr>
          <p:cNvPr id="17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352406" y="6356350"/>
            <a:ext cx="2133600" cy="365125"/>
          </a:xfrm>
        </p:spPr>
        <p:txBody>
          <a:bodyPr/>
          <a:lstStyle/>
          <a:p>
            <a:fld id="{863FD3BB-B9E4-4A03-A4DD-53E6462838A7}" type="datetimeFigureOut">
              <a:rPr lang="nb-NO" smtClean="0"/>
              <a:t>25.04.2013</a:t>
            </a:fld>
            <a:endParaRPr lang="nb-NO"/>
          </a:p>
        </p:txBody>
      </p:sp>
      <p:sp>
        <p:nvSpPr>
          <p:cNvPr id="18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6630834" y="6356350"/>
            <a:ext cx="2133600" cy="365125"/>
          </a:xfrm>
        </p:spPr>
        <p:txBody>
          <a:bodyPr/>
          <a:lstStyle/>
          <a:p>
            <a:fld id="{E63EDC32-BABB-4F37-8CDD-95FAD9A74450}" type="slidenum">
              <a:rPr lang="nb-NO" smtClean="0"/>
              <a:t>‹#›</a:t>
            </a:fld>
            <a:endParaRPr lang="nb-NO"/>
          </a:p>
        </p:txBody>
      </p:sp>
      <p:sp>
        <p:nvSpPr>
          <p:cNvPr id="19" name="Rektangel 18"/>
          <p:cNvSpPr/>
          <p:nvPr userDrawn="1"/>
        </p:nvSpPr>
        <p:spPr>
          <a:xfrm>
            <a:off x="354527" y="6165304"/>
            <a:ext cx="8424000" cy="180000"/>
          </a:xfrm>
          <a:prstGeom prst="rect">
            <a:avLst/>
          </a:prstGeom>
          <a:solidFill>
            <a:srgbClr val="171D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ln>
                <a:noFill/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26833928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354527" y="773832"/>
            <a:ext cx="8424000" cy="1143000"/>
          </a:xfrm>
        </p:spPr>
        <p:txBody>
          <a:bodyPr>
            <a:normAutofit/>
          </a:bodyPr>
          <a:lstStyle>
            <a:lvl1pPr>
              <a:defRPr sz="3200" b="1">
                <a:latin typeface="+mj-lt"/>
                <a:cs typeface="Arial" pitchFamily="34" charset="0"/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354527" y="1916832"/>
            <a:ext cx="4141273" cy="4248472"/>
          </a:xfrm>
        </p:spPr>
        <p:txBody>
          <a:bodyPr>
            <a:normAutofit/>
          </a:bodyPr>
          <a:lstStyle>
            <a:lvl1pPr>
              <a:defRPr sz="2400">
                <a:latin typeface="+mn-lt"/>
                <a:cs typeface="Arial" pitchFamily="34" charset="0"/>
              </a:defRPr>
            </a:lvl1pPr>
            <a:lvl2pPr>
              <a:defRPr sz="2000">
                <a:latin typeface="+mn-lt"/>
                <a:cs typeface="Arial" pitchFamily="34" charset="0"/>
              </a:defRPr>
            </a:lvl2pPr>
            <a:lvl3pPr>
              <a:defRPr sz="1800">
                <a:latin typeface="+mn-lt"/>
                <a:cs typeface="Arial" pitchFamily="34" charset="0"/>
              </a:defRPr>
            </a:lvl3pPr>
            <a:lvl4pPr>
              <a:defRPr sz="1600">
                <a:latin typeface="+mn-lt"/>
                <a:cs typeface="Arial" pitchFamily="34" charset="0"/>
              </a:defRPr>
            </a:lvl4pPr>
            <a:lvl5pPr>
              <a:defRPr sz="1600">
                <a:latin typeface="+mn-lt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199" y="1916832"/>
            <a:ext cx="4130327" cy="4248472"/>
          </a:xfrm>
        </p:spPr>
        <p:txBody>
          <a:bodyPr>
            <a:normAutofit/>
          </a:bodyPr>
          <a:lstStyle>
            <a:lvl1pPr>
              <a:defRPr sz="2400">
                <a:latin typeface="+mn-lt"/>
                <a:cs typeface="Arial" pitchFamily="34" charset="0"/>
              </a:defRPr>
            </a:lvl1pPr>
            <a:lvl2pPr>
              <a:defRPr sz="2000">
                <a:latin typeface="+mn-lt"/>
                <a:cs typeface="Arial" pitchFamily="34" charset="0"/>
              </a:defRPr>
            </a:lvl2pPr>
            <a:lvl3pPr>
              <a:defRPr sz="1800">
                <a:latin typeface="+mn-lt"/>
                <a:cs typeface="Arial" pitchFamily="34" charset="0"/>
              </a:defRPr>
            </a:lvl3pPr>
            <a:lvl4pPr>
              <a:defRPr sz="1600">
                <a:latin typeface="+mn-lt"/>
                <a:cs typeface="Arial" pitchFamily="34" charset="0"/>
              </a:defRPr>
            </a:lvl4pPr>
            <a:lvl5pPr>
              <a:defRPr sz="1600">
                <a:latin typeface="+mn-lt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cxnSp>
        <p:nvCxnSpPr>
          <p:cNvPr id="9" name="Rett linje 8"/>
          <p:cNvCxnSpPr/>
          <p:nvPr userDrawn="1"/>
        </p:nvCxnSpPr>
        <p:spPr>
          <a:xfrm>
            <a:off x="354527" y="731148"/>
            <a:ext cx="842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" name="Bild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4722" y="129652"/>
            <a:ext cx="966167" cy="559911"/>
          </a:xfrm>
          <a:prstGeom prst="rect">
            <a:avLst/>
          </a:prstGeom>
        </p:spPr>
      </p:pic>
      <p:sp>
        <p:nvSpPr>
          <p:cNvPr id="15" name="TekstSylinder 14"/>
          <p:cNvSpPr txBox="1"/>
          <p:nvPr userDrawn="1"/>
        </p:nvSpPr>
        <p:spPr>
          <a:xfrm>
            <a:off x="2662288" y="6361656"/>
            <a:ext cx="169368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800" dirty="0" smtClean="0"/>
              <a:t>www.fylkesmannen.no/oppland</a:t>
            </a:r>
            <a:endParaRPr lang="nb-NO" sz="800" dirty="0"/>
          </a:p>
        </p:txBody>
      </p:sp>
      <p:sp>
        <p:nvSpPr>
          <p:cNvPr id="16" name="TekstSylinder 15"/>
          <p:cNvSpPr txBox="1"/>
          <p:nvPr userDrawn="1"/>
        </p:nvSpPr>
        <p:spPr>
          <a:xfrm>
            <a:off x="4425901" y="6361656"/>
            <a:ext cx="205281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b-NO" sz="800" dirty="0" err="1" smtClean="0"/>
              <a:t>Facebookcom</a:t>
            </a:r>
            <a:r>
              <a:rPr lang="nb-NO" sz="800" dirty="0" smtClean="0"/>
              <a:t>/fylkesmannen/oppland</a:t>
            </a:r>
            <a:endParaRPr lang="nb-NO" sz="800" dirty="0"/>
          </a:p>
        </p:txBody>
      </p:sp>
      <p:pic>
        <p:nvPicPr>
          <p:cNvPr id="17" name="Bilde 1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5901" y="6403848"/>
            <a:ext cx="144000" cy="144000"/>
          </a:xfrm>
          <a:prstGeom prst="rect">
            <a:avLst/>
          </a:prstGeom>
        </p:spPr>
      </p:pic>
      <p:sp>
        <p:nvSpPr>
          <p:cNvPr id="18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352406" y="6356350"/>
            <a:ext cx="2133600" cy="365125"/>
          </a:xfrm>
        </p:spPr>
        <p:txBody>
          <a:bodyPr/>
          <a:lstStyle/>
          <a:p>
            <a:fld id="{863FD3BB-B9E4-4A03-A4DD-53E6462838A7}" type="datetimeFigureOut">
              <a:rPr lang="nb-NO" smtClean="0"/>
              <a:t>25.04.2013</a:t>
            </a:fld>
            <a:endParaRPr lang="nb-NO"/>
          </a:p>
        </p:txBody>
      </p:sp>
      <p:sp>
        <p:nvSpPr>
          <p:cNvPr id="19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6630834" y="6356350"/>
            <a:ext cx="2133600" cy="365125"/>
          </a:xfrm>
        </p:spPr>
        <p:txBody>
          <a:bodyPr/>
          <a:lstStyle/>
          <a:p>
            <a:fld id="{E63EDC32-BABB-4F37-8CDD-95FAD9A74450}" type="slidenum">
              <a:rPr lang="nb-NO" smtClean="0"/>
              <a:t>‹#›</a:t>
            </a:fld>
            <a:endParaRPr lang="nb-NO"/>
          </a:p>
        </p:txBody>
      </p:sp>
      <p:sp>
        <p:nvSpPr>
          <p:cNvPr id="13" name="Rektangel 12"/>
          <p:cNvSpPr/>
          <p:nvPr userDrawn="1"/>
        </p:nvSpPr>
        <p:spPr>
          <a:xfrm>
            <a:off x="354527" y="6165304"/>
            <a:ext cx="8424000" cy="180000"/>
          </a:xfrm>
          <a:prstGeom prst="rect">
            <a:avLst/>
          </a:prstGeom>
          <a:solidFill>
            <a:srgbClr val="171D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ln>
                <a:noFill/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9086702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353591" y="766528"/>
            <a:ext cx="8424000" cy="1143000"/>
          </a:xfrm>
        </p:spPr>
        <p:txBody>
          <a:bodyPr>
            <a:normAutofit/>
          </a:bodyPr>
          <a:lstStyle>
            <a:lvl1pPr>
              <a:defRPr sz="3200" b="1">
                <a:latin typeface="+mj-lt"/>
                <a:cs typeface="Arial" pitchFamily="34" charset="0"/>
              </a:defRPr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354527" y="1960336"/>
            <a:ext cx="4142861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latin typeface="+mn-lt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354527" y="2636913"/>
            <a:ext cx="4142861" cy="3489250"/>
          </a:xfrm>
        </p:spPr>
        <p:txBody>
          <a:bodyPr>
            <a:normAutofit/>
          </a:bodyPr>
          <a:lstStyle>
            <a:lvl1pPr>
              <a:defRPr sz="2000">
                <a:latin typeface="+mn-lt"/>
                <a:cs typeface="Arial" pitchFamily="34" charset="0"/>
              </a:defRPr>
            </a:lvl1pPr>
            <a:lvl2pPr>
              <a:defRPr sz="1800">
                <a:latin typeface="+mn-lt"/>
                <a:cs typeface="Arial" pitchFamily="34" charset="0"/>
              </a:defRPr>
            </a:lvl2pPr>
            <a:lvl3pPr>
              <a:defRPr sz="1600">
                <a:latin typeface="+mn-lt"/>
                <a:cs typeface="Arial" pitchFamily="34" charset="0"/>
              </a:defRPr>
            </a:lvl3pPr>
            <a:lvl4pPr>
              <a:defRPr sz="1400">
                <a:latin typeface="+mn-lt"/>
                <a:cs typeface="Arial" pitchFamily="34" charset="0"/>
              </a:defRPr>
            </a:lvl4pPr>
            <a:lvl5pPr>
              <a:defRPr sz="1400">
                <a:latin typeface="+mn-lt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960336"/>
            <a:ext cx="4133502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latin typeface="+mn-lt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636913"/>
            <a:ext cx="4133502" cy="3489250"/>
          </a:xfrm>
        </p:spPr>
        <p:txBody>
          <a:bodyPr>
            <a:normAutofit/>
          </a:bodyPr>
          <a:lstStyle>
            <a:lvl1pPr>
              <a:defRPr sz="2000">
                <a:latin typeface="+mn-lt"/>
                <a:cs typeface="Arial" pitchFamily="34" charset="0"/>
              </a:defRPr>
            </a:lvl1pPr>
            <a:lvl2pPr>
              <a:defRPr sz="1800">
                <a:latin typeface="+mn-lt"/>
                <a:cs typeface="Arial" pitchFamily="34" charset="0"/>
              </a:defRPr>
            </a:lvl2pPr>
            <a:lvl3pPr>
              <a:defRPr sz="1600">
                <a:latin typeface="+mn-lt"/>
                <a:cs typeface="Arial" pitchFamily="34" charset="0"/>
              </a:defRPr>
            </a:lvl3pPr>
            <a:lvl4pPr>
              <a:defRPr sz="1400">
                <a:latin typeface="+mn-lt"/>
                <a:cs typeface="Arial" pitchFamily="34" charset="0"/>
              </a:defRPr>
            </a:lvl4pPr>
            <a:lvl5pPr>
              <a:defRPr sz="1400">
                <a:latin typeface="+mn-lt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  <p:cxnSp>
        <p:nvCxnSpPr>
          <p:cNvPr id="11" name="Rett linje 10"/>
          <p:cNvCxnSpPr/>
          <p:nvPr userDrawn="1"/>
        </p:nvCxnSpPr>
        <p:spPr>
          <a:xfrm>
            <a:off x="354527" y="731148"/>
            <a:ext cx="842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2" name="Bild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4722" y="129652"/>
            <a:ext cx="966167" cy="559911"/>
          </a:xfrm>
          <a:prstGeom prst="rect">
            <a:avLst/>
          </a:prstGeom>
        </p:spPr>
      </p:pic>
      <p:sp>
        <p:nvSpPr>
          <p:cNvPr id="14" name="TekstSylinder 13"/>
          <p:cNvSpPr txBox="1"/>
          <p:nvPr userDrawn="1"/>
        </p:nvSpPr>
        <p:spPr>
          <a:xfrm>
            <a:off x="2662288" y="6361656"/>
            <a:ext cx="169368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800" dirty="0" smtClean="0"/>
              <a:t>www.fylkesmannen.no/oppland</a:t>
            </a:r>
            <a:endParaRPr lang="nb-NO" sz="800" dirty="0"/>
          </a:p>
        </p:txBody>
      </p:sp>
      <p:sp>
        <p:nvSpPr>
          <p:cNvPr id="15" name="TekstSylinder 14"/>
          <p:cNvSpPr txBox="1"/>
          <p:nvPr userDrawn="1"/>
        </p:nvSpPr>
        <p:spPr>
          <a:xfrm>
            <a:off x="4425901" y="6361656"/>
            <a:ext cx="205281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b-NO" sz="800" dirty="0" err="1" smtClean="0"/>
              <a:t>Facebookcom</a:t>
            </a:r>
            <a:r>
              <a:rPr lang="nb-NO" sz="800" dirty="0" smtClean="0"/>
              <a:t>/fylkesmannen/oppland</a:t>
            </a:r>
            <a:endParaRPr lang="nb-NO" sz="800" dirty="0"/>
          </a:p>
        </p:txBody>
      </p:sp>
      <p:pic>
        <p:nvPicPr>
          <p:cNvPr id="16" name="Bilde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5901" y="6403848"/>
            <a:ext cx="144000" cy="144000"/>
          </a:xfrm>
          <a:prstGeom prst="rect">
            <a:avLst/>
          </a:prstGeom>
        </p:spPr>
      </p:pic>
      <p:sp>
        <p:nvSpPr>
          <p:cNvPr id="17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352406" y="6356350"/>
            <a:ext cx="2133600" cy="365125"/>
          </a:xfrm>
        </p:spPr>
        <p:txBody>
          <a:bodyPr/>
          <a:lstStyle/>
          <a:p>
            <a:fld id="{863FD3BB-B9E4-4A03-A4DD-53E6462838A7}" type="datetimeFigureOut">
              <a:rPr lang="nb-NO" smtClean="0"/>
              <a:t>25.04.2013</a:t>
            </a:fld>
            <a:endParaRPr lang="nb-NO"/>
          </a:p>
        </p:txBody>
      </p:sp>
      <p:sp>
        <p:nvSpPr>
          <p:cNvPr id="18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6630834" y="6356350"/>
            <a:ext cx="2133600" cy="365125"/>
          </a:xfrm>
        </p:spPr>
        <p:txBody>
          <a:bodyPr/>
          <a:lstStyle/>
          <a:p>
            <a:fld id="{E63EDC32-BABB-4F37-8CDD-95FAD9A74450}" type="slidenum">
              <a:rPr lang="nb-NO" smtClean="0"/>
              <a:t>‹#›</a:t>
            </a:fld>
            <a:endParaRPr lang="nb-NO"/>
          </a:p>
        </p:txBody>
      </p:sp>
      <p:sp>
        <p:nvSpPr>
          <p:cNvPr id="19" name="Rektangel 18"/>
          <p:cNvSpPr/>
          <p:nvPr userDrawn="1"/>
        </p:nvSpPr>
        <p:spPr>
          <a:xfrm>
            <a:off x="354527" y="6165304"/>
            <a:ext cx="8424000" cy="180000"/>
          </a:xfrm>
          <a:prstGeom prst="rect">
            <a:avLst/>
          </a:prstGeom>
          <a:solidFill>
            <a:srgbClr val="171D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ln>
                <a:noFill/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25339531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357084" y="764704"/>
            <a:ext cx="8424000" cy="1143000"/>
          </a:xfrm>
        </p:spPr>
        <p:txBody>
          <a:bodyPr>
            <a:normAutofit/>
          </a:bodyPr>
          <a:lstStyle>
            <a:lvl1pPr>
              <a:defRPr sz="3200" b="1">
                <a:latin typeface="+mj-lt"/>
                <a:cs typeface="Arial" pitchFamily="34" charset="0"/>
              </a:defRPr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cxnSp>
        <p:nvCxnSpPr>
          <p:cNvPr id="7" name="Rett linje 6"/>
          <p:cNvCxnSpPr/>
          <p:nvPr userDrawn="1"/>
        </p:nvCxnSpPr>
        <p:spPr>
          <a:xfrm>
            <a:off x="354527" y="731148"/>
            <a:ext cx="842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Bild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4722" y="129652"/>
            <a:ext cx="966167" cy="559911"/>
          </a:xfrm>
          <a:prstGeom prst="rect">
            <a:avLst/>
          </a:prstGeom>
        </p:spPr>
      </p:pic>
      <p:sp>
        <p:nvSpPr>
          <p:cNvPr id="10" name="TekstSylinder 9"/>
          <p:cNvSpPr txBox="1"/>
          <p:nvPr userDrawn="1"/>
        </p:nvSpPr>
        <p:spPr>
          <a:xfrm>
            <a:off x="2662288" y="6361656"/>
            <a:ext cx="169368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800" dirty="0" smtClean="0"/>
              <a:t>www.fylkesmannen.no/oppland</a:t>
            </a:r>
            <a:endParaRPr lang="nb-NO" sz="800" dirty="0"/>
          </a:p>
        </p:txBody>
      </p:sp>
      <p:sp>
        <p:nvSpPr>
          <p:cNvPr id="11" name="TekstSylinder 10"/>
          <p:cNvSpPr txBox="1"/>
          <p:nvPr userDrawn="1"/>
        </p:nvSpPr>
        <p:spPr>
          <a:xfrm>
            <a:off x="4425901" y="6361656"/>
            <a:ext cx="205281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b-NO" sz="800" dirty="0" err="1" smtClean="0"/>
              <a:t>Facebookcom</a:t>
            </a:r>
            <a:r>
              <a:rPr lang="nb-NO" sz="800" dirty="0" smtClean="0"/>
              <a:t>/fylkesmannen/oppland</a:t>
            </a:r>
            <a:endParaRPr lang="nb-NO" sz="800" dirty="0"/>
          </a:p>
        </p:txBody>
      </p:sp>
      <p:pic>
        <p:nvPicPr>
          <p:cNvPr id="12" name="Bild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5901" y="6403848"/>
            <a:ext cx="144000" cy="144000"/>
          </a:xfrm>
          <a:prstGeom prst="rect">
            <a:avLst/>
          </a:prstGeom>
        </p:spPr>
      </p:pic>
      <p:sp>
        <p:nvSpPr>
          <p:cNvPr id="13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352406" y="6356350"/>
            <a:ext cx="2133600" cy="365125"/>
          </a:xfrm>
        </p:spPr>
        <p:txBody>
          <a:bodyPr/>
          <a:lstStyle/>
          <a:p>
            <a:fld id="{863FD3BB-B9E4-4A03-A4DD-53E6462838A7}" type="datetimeFigureOut">
              <a:rPr lang="nb-NO" smtClean="0"/>
              <a:t>25.04.2013</a:t>
            </a:fld>
            <a:endParaRPr lang="nb-NO"/>
          </a:p>
        </p:txBody>
      </p:sp>
      <p:sp>
        <p:nvSpPr>
          <p:cNvPr id="14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6630834" y="6356350"/>
            <a:ext cx="2133600" cy="365125"/>
          </a:xfrm>
        </p:spPr>
        <p:txBody>
          <a:bodyPr/>
          <a:lstStyle/>
          <a:p>
            <a:fld id="{E63EDC32-BABB-4F37-8CDD-95FAD9A74450}" type="slidenum">
              <a:rPr lang="nb-NO" smtClean="0"/>
              <a:t>‹#›</a:t>
            </a:fld>
            <a:endParaRPr lang="nb-NO"/>
          </a:p>
        </p:txBody>
      </p:sp>
      <p:sp>
        <p:nvSpPr>
          <p:cNvPr id="15" name="Rektangel 14"/>
          <p:cNvSpPr/>
          <p:nvPr userDrawn="1"/>
        </p:nvSpPr>
        <p:spPr>
          <a:xfrm>
            <a:off x="354527" y="6165304"/>
            <a:ext cx="8424000" cy="180000"/>
          </a:xfrm>
          <a:prstGeom prst="rect">
            <a:avLst/>
          </a:prstGeom>
          <a:solidFill>
            <a:srgbClr val="171D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ln>
                <a:noFill/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28316158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352406" y="6356350"/>
            <a:ext cx="2133600" cy="365125"/>
          </a:xfrm>
        </p:spPr>
        <p:txBody>
          <a:bodyPr/>
          <a:lstStyle/>
          <a:p>
            <a:fld id="{863FD3BB-B9E4-4A03-A4DD-53E6462838A7}" type="datetimeFigureOut">
              <a:rPr lang="nb-NO" smtClean="0"/>
              <a:t>25.04.2013</a:t>
            </a:fld>
            <a:endParaRPr lang="nb-NO"/>
          </a:p>
        </p:txBody>
      </p:sp>
      <p:sp>
        <p:nvSpPr>
          <p:cNvPr id="10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6630834" y="6356350"/>
            <a:ext cx="2133600" cy="365125"/>
          </a:xfrm>
        </p:spPr>
        <p:txBody>
          <a:bodyPr/>
          <a:lstStyle/>
          <a:p>
            <a:fld id="{E63EDC32-BABB-4F37-8CDD-95FAD9A7445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372932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351631" y="769282"/>
            <a:ext cx="3110986" cy="1162050"/>
          </a:xfrm>
        </p:spPr>
        <p:txBody>
          <a:bodyPr anchor="b"/>
          <a:lstStyle>
            <a:lvl1pPr algn="l">
              <a:defRPr sz="2000" b="1">
                <a:latin typeface="+mj-lt"/>
                <a:cs typeface="Arial" pitchFamily="34" charset="0"/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49" y="836712"/>
            <a:ext cx="5203477" cy="5289451"/>
          </a:xfrm>
        </p:spPr>
        <p:txBody>
          <a:bodyPr>
            <a:normAutofit/>
          </a:bodyPr>
          <a:lstStyle>
            <a:lvl1pPr>
              <a:defRPr sz="2400">
                <a:latin typeface="+mn-lt"/>
                <a:cs typeface="Arial" pitchFamily="34" charset="0"/>
              </a:defRPr>
            </a:lvl1pPr>
            <a:lvl2pPr>
              <a:defRPr sz="2000">
                <a:latin typeface="+mn-lt"/>
                <a:cs typeface="Arial" pitchFamily="34" charset="0"/>
              </a:defRPr>
            </a:lvl2pPr>
            <a:lvl3pPr>
              <a:defRPr sz="1800">
                <a:latin typeface="+mn-lt"/>
                <a:cs typeface="Arial" pitchFamily="34" charset="0"/>
              </a:defRPr>
            </a:lvl3pPr>
            <a:lvl4pPr>
              <a:defRPr sz="1600">
                <a:latin typeface="+mn-lt"/>
                <a:cs typeface="Arial" pitchFamily="34" charset="0"/>
              </a:defRPr>
            </a:lvl4pPr>
            <a:lvl5pPr>
              <a:defRPr sz="1600">
                <a:latin typeface="+mn-lt"/>
                <a:cs typeface="Arial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354528" y="1988840"/>
            <a:ext cx="3110986" cy="4137323"/>
          </a:xfrm>
        </p:spPr>
        <p:txBody>
          <a:bodyPr/>
          <a:lstStyle>
            <a:lvl1pPr marL="0" indent="0">
              <a:buNone/>
              <a:defRPr sz="1400">
                <a:latin typeface="+mn-lt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cxnSp>
        <p:nvCxnSpPr>
          <p:cNvPr id="9" name="Rett linje 8"/>
          <p:cNvCxnSpPr/>
          <p:nvPr userDrawn="1"/>
        </p:nvCxnSpPr>
        <p:spPr>
          <a:xfrm>
            <a:off x="354527" y="731148"/>
            <a:ext cx="842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Bild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4722" y="129652"/>
            <a:ext cx="966167" cy="559911"/>
          </a:xfrm>
          <a:prstGeom prst="rect">
            <a:avLst/>
          </a:prstGeom>
        </p:spPr>
      </p:pic>
      <p:sp>
        <p:nvSpPr>
          <p:cNvPr id="12" name="TekstSylinder 11"/>
          <p:cNvSpPr txBox="1"/>
          <p:nvPr userDrawn="1"/>
        </p:nvSpPr>
        <p:spPr>
          <a:xfrm>
            <a:off x="2662288" y="6361656"/>
            <a:ext cx="169368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800" dirty="0" smtClean="0"/>
              <a:t>www.fylkesmannen.no/oppland</a:t>
            </a:r>
            <a:endParaRPr lang="nb-NO" sz="800" dirty="0"/>
          </a:p>
        </p:txBody>
      </p:sp>
      <p:sp>
        <p:nvSpPr>
          <p:cNvPr id="13" name="TekstSylinder 12"/>
          <p:cNvSpPr txBox="1"/>
          <p:nvPr userDrawn="1"/>
        </p:nvSpPr>
        <p:spPr>
          <a:xfrm>
            <a:off x="4425901" y="6361656"/>
            <a:ext cx="205281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b-NO" sz="800" dirty="0" err="1" smtClean="0"/>
              <a:t>Facebookcom</a:t>
            </a:r>
            <a:r>
              <a:rPr lang="nb-NO" sz="800" dirty="0" smtClean="0"/>
              <a:t>/fylkesmannen/oppland</a:t>
            </a:r>
            <a:endParaRPr lang="nb-NO" sz="800" dirty="0"/>
          </a:p>
        </p:txBody>
      </p:sp>
      <p:pic>
        <p:nvPicPr>
          <p:cNvPr id="14" name="Bilde 1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5901" y="6403848"/>
            <a:ext cx="144000" cy="144000"/>
          </a:xfrm>
          <a:prstGeom prst="rect">
            <a:avLst/>
          </a:prstGeom>
        </p:spPr>
      </p:pic>
      <p:sp>
        <p:nvSpPr>
          <p:cNvPr id="15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352406" y="6356350"/>
            <a:ext cx="2133600" cy="365125"/>
          </a:xfrm>
        </p:spPr>
        <p:txBody>
          <a:bodyPr/>
          <a:lstStyle/>
          <a:p>
            <a:fld id="{863FD3BB-B9E4-4A03-A4DD-53E6462838A7}" type="datetimeFigureOut">
              <a:rPr lang="nb-NO" smtClean="0"/>
              <a:t>25.04.2013</a:t>
            </a:fld>
            <a:endParaRPr lang="nb-NO"/>
          </a:p>
        </p:txBody>
      </p:sp>
      <p:sp>
        <p:nvSpPr>
          <p:cNvPr id="16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6630834" y="6356350"/>
            <a:ext cx="2133600" cy="365125"/>
          </a:xfrm>
        </p:spPr>
        <p:txBody>
          <a:bodyPr/>
          <a:lstStyle/>
          <a:p>
            <a:fld id="{E63EDC32-BABB-4F37-8CDD-95FAD9A74450}" type="slidenum">
              <a:rPr lang="nb-NO" smtClean="0"/>
              <a:t>‹#›</a:t>
            </a:fld>
            <a:endParaRPr lang="nb-NO"/>
          </a:p>
        </p:txBody>
      </p:sp>
      <p:sp>
        <p:nvSpPr>
          <p:cNvPr id="17" name="Rektangel 16"/>
          <p:cNvSpPr/>
          <p:nvPr userDrawn="1"/>
        </p:nvSpPr>
        <p:spPr>
          <a:xfrm>
            <a:off x="354527" y="6165304"/>
            <a:ext cx="8424000" cy="180000"/>
          </a:xfrm>
          <a:prstGeom prst="rect">
            <a:avLst/>
          </a:prstGeom>
          <a:solidFill>
            <a:srgbClr val="171D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ln>
                <a:noFill/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9271415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354527" y="4751022"/>
            <a:ext cx="84240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354527" y="764704"/>
            <a:ext cx="8424000" cy="39604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354527" y="5350086"/>
            <a:ext cx="84240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cxnSp>
        <p:nvCxnSpPr>
          <p:cNvPr id="9" name="Rett linje 8"/>
          <p:cNvCxnSpPr/>
          <p:nvPr userDrawn="1"/>
        </p:nvCxnSpPr>
        <p:spPr>
          <a:xfrm>
            <a:off x="354527" y="731148"/>
            <a:ext cx="842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Bild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4722" y="129652"/>
            <a:ext cx="966167" cy="559911"/>
          </a:xfrm>
          <a:prstGeom prst="rect">
            <a:avLst/>
          </a:prstGeom>
        </p:spPr>
      </p:pic>
      <p:sp>
        <p:nvSpPr>
          <p:cNvPr id="12" name="TekstSylinder 11"/>
          <p:cNvSpPr txBox="1"/>
          <p:nvPr userDrawn="1"/>
        </p:nvSpPr>
        <p:spPr>
          <a:xfrm>
            <a:off x="2662288" y="6361656"/>
            <a:ext cx="169368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800" dirty="0" smtClean="0"/>
              <a:t>www.fylkesmannen.no/oppland</a:t>
            </a:r>
            <a:endParaRPr lang="nb-NO" sz="800" dirty="0"/>
          </a:p>
        </p:txBody>
      </p:sp>
      <p:sp>
        <p:nvSpPr>
          <p:cNvPr id="13" name="TekstSylinder 12"/>
          <p:cNvSpPr txBox="1"/>
          <p:nvPr userDrawn="1"/>
        </p:nvSpPr>
        <p:spPr>
          <a:xfrm>
            <a:off x="4425901" y="6361656"/>
            <a:ext cx="205281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b-NO" sz="800" dirty="0" err="1" smtClean="0"/>
              <a:t>Facebookcom</a:t>
            </a:r>
            <a:r>
              <a:rPr lang="nb-NO" sz="800" dirty="0" smtClean="0"/>
              <a:t>/fylkesmannen/oppland</a:t>
            </a:r>
            <a:endParaRPr lang="nb-NO" sz="800" dirty="0"/>
          </a:p>
        </p:txBody>
      </p:sp>
      <p:pic>
        <p:nvPicPr>
          <p:cNvPr id="14" name="Bilde 1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5901" y="6403848"/>
            <a:ext cx="144000" cy="144000"/>
          </a:xfrm>
          <a:prstGeom prst="rect">
            <a:avLst/>
          </a:prstGeom>
        </p:spPr>
      </p:pic>
      <p:sp>
        <p:nvSpPr>
          <p:cNvPr id="15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352406" y="6356350"/>
            <a:ext cx="2133600" cy="365125"/>
          </a:xfrm>
        </p:spPr>
        <p:txBody>
          <a:bodyPr/>
          <a:lstStyle/>
          <a:p>
            <a:fld id="{863FD3BB-B9E4-4A03-A4DD-53E6462838A7}" type="datetimeFigureOut">
              <a:rPr lang="nb-NO" smtClean="0"/>
              <a:t>25.04.2013</a:t>
            </a:fld>
            <a:endParaRPr lang="nb-NO"/>
          </a:p>
        </p:txBody>
      </p:sp>
      <p:sp>
        <p:nvSpPr>
          <p:cNvPr id="16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6630834" y="6356350"/>
            <a:ext cx="2133600" cy="365125"/>
          </a:xfrm>
        </p:spPr>
        <p:txBody>
          <a:bodyPr/>
          <a:lstStyle/>
          <a:p>
            <a:fld id="{E63EDC32-BABB-4F37-8CDD-95FAD9A74450}" type="slidenum">
              <a:rPr lang="nb-NO" smtClean="0"/>
              <a:t>‹#›</a:t>
            </a:fld>
            <a:endParaRPr lang="nb-NO"/>
          </a:p>
        </p:txBody>
      </p:sp>
      <p:sp>
        <p:nvSpPr>
          <p:cNvPr id="17" name="Rektangel 16"/>
          <p:cNvSpPr/>
          <p:nvPr userDrawn="1"/>
        </p:nvSpPr>
        <p:spPr>
          <a:xfrm>
            <a:off x="354527" y="6165304"/>
            <a:ext cx="8424000" cy="180000"/>
          </a:xfrm>
          <a:prstGeom prst="rect">
            <a:avLst/>
          </a:prstGeom>
          <a:solidFill>
            <a:srgbClr val="171D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ln>
                <a:noFill/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4919602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FD3BB-B9E4-4A03-A4DD-53E6462838A7}" type="datetimeFigureOut">
              <a:rPr lang="nb-NO" smtClean="0"/>
              <a:t>25.04.2013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3EDC32-BABB-4F37-8CDD-95FAD9A7445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71896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64" r:id="rId11"/>
    <p:sldLayoutId id="2147483665" r:id="rId12"/>
    <p:sldLayoutId id="2147483660" r:id="rId13"/>
    <p:sldLayoutId id="2147483661" r:id="rId14"/>
    <p:sldLayoutId id="2147483662" r:id="rId15"/>
    <p:sldLayoutId id="2147483663" r:id="rId16"/>
    <p:sldLayoutId id="2147483659" r:id="rId17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tel 2"/>
          <p:cNvSpPr>
            <a:spLocks noGrp="1"/>
          </p:cNvSpPr>
          <p:nvPr>
            <p:ph type="ctrTitle"/>
          </p:nvPr>
        </p:nvSpPr>
        <p:spPr>
          <a:xfrm>
            <a:off x="348695" y="5301208"/>
            <a:ext cx="8424000" cy="728706"/>
          </a:xfrm>
        </p:spPr>
        <p:txBody>
          <a:bodyPr/>
          <a:lstStyle/>
          <a:p>
            <a:r>
              <a:rPr lang="nb-NO" dirty="0" smtClean="0"/>
              <a:t>VERGEMÅL, Regionråd Hadeland 26. april 2013</a:t>
            </a:r>
            <a:endParaRPr lang="nb-NO" dirty="0"/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340768"/>
            <a:ext cx="8388424" cy="4032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4560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Holdningsreformen - verdighet og integritet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fontAlgn="base">
              <a:spcAft>
                <a:spcPct val="0"/>
              </a:spcAft>
              <a:buFont typeface="Arial" charset="0"/>
              <a:buChar char="•"/>
            </a:pPr>
            <a:endParaRPr lang="nb-NO" sz="2800" dirty="0" smtClean="0">
              <a:solidFill>
                <a:prstClr val="black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 fontAlgn="base">
              <a:spcAft>
                <a:spcPct val="0"/>
              </a:spcAft>
              <a:buFont typeface="Arial" charset="0"/>
              <a:buChar char="•"/>
            </a:pPr>
            <a:r>
              <a:rPr lang="nb-NO" dirty="0" smtClean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Personens </a:t>
            </a:r>
            <a:r>
              <a:rPr lang="nb-NO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verdighet og integritet i sentrum for </a:t>
            </a:r>
            <a:r>
              <a:rPr lang="nb-NO" dirty="0" smtClean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vergemål</a:t>
            </a:r>
            <a:endParaRPr lang="nb-NO" dirty="0">
              <a:solidFill>
                <a:prstClr val="black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b-NO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Personer </a:t>
            </a:r>
            <a:r>
              <a:rPr lang="nb-NO" dirty="0">
                <a:latin typeface="Verdana" pitchFamily="34" charset="0"/>
                <a:ea typeface="Verdana" pitchFamily="34" charset="0"/>
                <a:cs typeface="Verdana" pitchFamily="34" charset="0"/>
              </a:rPr>
              <a:t>med behov for vergemål utgjør ingen ensartet gruppe</a:t>
            </a:r>
          </a:p>
          <a:p>
            <a:r>
              <a:rPr lang="nb-NO" dirty="0">
                <a:latin typeface="Verdana" pitchFamily="34" charset="0"/>
                <a:ea typeface="Verdana" pitchFamily="34" charset="0"/>
                <a:cs typeface="Verdana" pitchFamily="34" charset="0"/>
              </a:rPr>
              <a:t>Vergemålet må tilpasses individet </a:t>
            </a:r>
            <a:br>
              <a:rPr lang="nb-NO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nb-NO" dirty="0">
                <a:latin typeface="Verdana" pitchFamily="34" charset="0"/>
                <a:ea typeface="Verdana" pitchFamily="34" charset="0"/>
                <a:cs typeface="Verdana" pitchFamily="34" charset="0"/>
              </a:rPr>
              <a:t>– ikke omvendt!</a:t>
            </a:r>
          </a:p>
          <a:p>
            <a:r>
              <a:rPr lang="nb-NO" dirty="0">
                <a:latin typeface="Verdana" pitchFamily="34" charset="0"/>
                <a:ea typeface="Verdana" pitchFamily="34" charset="0"/>
                <a:cs typeface="Verdana" pitchFamily="34" charset="0"/>
              </a:rPr>
              <a:t>Vergemål som et velferds</a:t>
            </a:r>
            <a:r>
              <a:rPr lang="nb-NO" i="1" u="sng" dirty="0">
                <a:latin typeface="Verdana" pitchFamily="34" charset="0"/>
                <a:ea typeface="Verdana" pitchFamily="34" charset="0"/>
                <a:cs typeface="Verdana" pitchFamily="34" charset="0"/>
              </a:rPr>
              <a:t>gode!</a:t>
            </a:r>
          </a:p>
          <a:p>
            <a:pPr marL="0" indent="0">
              <a:buNone/>
            </a:pPr>
            <a:endParaRPr lang="nb-NO" i="1" u="sng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93688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Forventninger til kommunen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b-NO" dirty="0" smtClean="0"/>
              <a:t>Avvikling av gammel ordning</a:t>
            </a:r>
          </a:p>
          <a:p>
            <a:r>
              <a:rPr lang="nb-NO" dirty="0" smtClean="0"/>
              <a:t>Sørge for en god overgang fra dagens ordning til ny ordning</a:t>
            </a:r>
          </a:p>
          <a:p>
            <a:r>
              <a:rPr lang="nb-NO" dirty="0" smtClean="0"/>
              <a:t>Sørge for oppgjør av gammel ordning</a:t>
            </a:r>
          </a:p>
          <a:p>
            <a:r>
              <a:rPr lang="nb-NO" dirty="0" smtClean="0"/>
              <a:t>Bidra til å vedlikeholde datafangstportalen inntil 15. juni </a:t>
            </a:r>
          </a:p>
          <a:p>
            <a:endParaRPr lang="nb-NO" dirty="0"/>
          </a:p>
          <a:p>
            <a:pPr marL="0" indent="0">
              <a:buNone/>
            </a:pPr>
            <a:r>
              <a:rPr lang="nb-NO" dirty="0" smtClean="0"/>
              <a:t>Ny ordning</a:t>
            </a:r>
          </a:p>
          <a:p>
            <a:r>
              <a:rPr lang="nb-NO" dirty="0" smtClean="0"/>
              <a:t>Meldeplikt, spesielt i primærhelsetjenesten, om hvem som trenger verge</a:t>
            </a:r>
          </a:p>
          <a:p>
            <a:r>
              <a:rPr lang="nb-NO" dirty="0" smtClean="0"/>
              <a:t>Informere publikum – mange vil nok fortsatt kontakte kommunen, og de må få informasjon om hvordan man når Fylkesmannen</a:t>
            </a:r>
          </a:p>
          <a:p>
            <a:r>
              <a:rPr lang="nb-NO" dirty="0" smtClean="0"/>
              <a:t>Gi tilgang til gamle saker ved behov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8787925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Finansiering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Fylkesmannen får tilført midler til drift av egne ansatte</a:t>
            </a:r>
          </a:p>
          <a:p>
            <a:r>
              <a:rPr lang="nb-NO" dirty="0" smtClean="0"/>
              <a:t>Vergene kompenseres enten av den vergetrengende eller over statsbudsjettet avhengig av hvor stor formue/inntekt den vergetrengende har</a:t>
            </a:r>
          </a:p>
          <a:p>
            <a:endParaRPr lang="nb-NO" dirty="0" smtClean="0"/>
          </a:p>
          <a:p>
            <a:r>
              <a:rPr lang="nb-NO" dirty="0" smtClean="0"/>
              <a:t>Kommunene mister inntekter til vergemål i inntektssystemet siden overformynderiene avvikles</a:t>
            </a:r>
          </a:p>
          <a:p>
            <a:r>
              <a:rPr lang="nb-NO" dirty="0" smtClean="0"/>
              <a:t>For 2013 får kommunene </a:t>
            </a:r>
            <a:r>
              <a:rPr lang="nb-NO" i="1" dirty="0" smtClean="0"/>
              <a:t>litt mer </a:t>
            </a:r>
            <a:r>
              <a:rPr lang="nb-NO" dirty="0" smtClean="0"/>
              <a:t>enn halvårsvirkning på grunn av at det forventes at regnskapet for første halvår skal gjøres opp.</a:t>
            </a:r>
          </a:p>
        </p:txBody>
      </p:sp>
    </p:spTree>
    <p:extLst>
      <p:ext uri="{BB962C8B-B14F-4D97-AF65-F5344CB8AC3E}">
        <p14:creationId xmlns:p14="http://schemas.microsoft.com/office/powerpoint/2010/main" val="2577701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1750 verger og nesten 2.000 vergemål i Oppland</a:t>
            </a:r>
            <a:br>
              <a:rPr lang="nb-NO" dirty="0"/>
            </a:b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 smtClean="0"/>
              <a:t>                                    Regionfordelt antall vergemål</a:t>
            </a:r>
          </a:p>
          <a:p>
            <a:pPr marL="0" indent="0">
              <a:buNone/>
            </a:pPr>
            <a:r>
              <a:rPr lang="nb-NO" dirty="0" smtClean="0"/>
              <a:t>			</a:t>
            </a:r>
          </a:p>
          <a:p>
            <a:pPr marL="0" indent="0">
              <a:buNone/>
            </a:pPr>
            <a:r>
              <a:rPr lang="nb-NO" dirty="0"/>
              <a:t>	</a:t>
            </a:r>
            <a:r>
              <a:rPr lang="nb-NO" dirty="0" smtClean="0"/>
              <a:t>		Lillehammer   410</a:t>
            </a:r>
          </a:p>
          <a:p>
            <a:pPr marL="0" indent="0">
              <a:buNone/>
            </a:pPr>
            <a:r>
              <a:rPr lang="nb-NO" dirty="0" smtClean="0"/>
              <a:t>			Midt- dalen       94</a:t>
            </a:r>
          </a:p>
          <a:p>
            <a:pPr marL="0" indent="0">
              <a:buNone/>
            </a:pPr>
            <a:r>
              <a:rPr lang="nb-NO" dirty="0" smtClean="0"/>
              <a:t>			Nord- dalen    188</a:t>
            </a:r>
          </a:p>
          <a:p>
            <a:pPr marL="0" indent="0">
              <a:buNone/>
            </a:pPr>
            <a:r>
              <a:rPr lang="nb-NO" dirty="0" smtClean="0"/>
              <a:t>			Valdres             245</a:t>
            </a:r>
          </a:p>
          <a:p>
            <a:pPr marL="0" indent="0">
              <a:buNone/>
            </a:pPr>
            <a:r>
              <a:rPr lang="nb-NO" dirty="0" smtClean="0"/>
              <a:t>			Gjøvik               679</a:t>
            </a:r>
          </a:p>
          <a:p>
            <a:pPr marL="0" indent="0">
              <a:buNone/>
            </a:pPr>
            <a:r>
              <a:rPr lang="nb-NO" dirty="0" smtClean="0"/>
              <a:t>			</a:t>
            </a:r>
            <a:r>
              <a:rPr lang="nb-NO" dirty="0" smtClean="0">
                <a:solidFill>
                  <a:srgbClr val="FF0000"/>
                </a:solidFill>
              </a:rPr>
              <a:t>Hadeland         341</a:t>
            </a:r>
          </a:p>
        </p:txBody>
      </p:sp>
    </p:spTree>
    <p:extLst>
      <p:ext uri="{BB962C8B-B14F-4D97-AF65-F5344CB8AC3E}">
        <p14:creationId xmlns:p14="http://schemas.microsoft.com/office/powerpoint/2010/main" val="571788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Hva er  nytt med vergemålsreformen ?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nb-NO" b="1" dirty="0"/>
              <a:t>Regelverksreform</a:t>
            </a:r>
            <a:r>
              <a:rPr lang="nb-NO" dirty="0"/>
              <a:t> - Lov om umyndiggjøring (1898) og </a:t>
            </a:r>
            <a:r>
              <a:rPr lang="nb-NO" dirty="0" smtClean="0"/>
              <a:t>Lov </a:t>
            </a:r>
            <a:r>
              <a:rPr lang="nb-NO" dirty="0"/>
              <a:t>om vergemål (1927) oppheves og erstattes av </a:t>
            </a:r>
            <a:r>
              <a:rPr lang="nb-NO" dirty="0" smtClean="0"/>
              <a:t>Lov </a:t>
            </a:r>
            <a:r>
              <a:rPr lang="nb-NO" dirty="0"/>
              <a:t>om vergemål (2010) med tilhørende forskrift </a:t>
            </a:r>
          </a:p>
          <a:p>
            <a:endParaRPr lang="nb-NO" dirty="0"/>
          </a:p>
          <a:p>
            <a:r>
              <a:rPr lang="nb-NO" b="1" dirty="0"/>
              <a:t>Organisatorisk reform </a:t>
            </a:r>
            <a:r>
              <a:rPr lang="nb-NO" dirty="0"/>
              <a:t>– overformynderiene i kommunene avvikles og Fylkesmannen blir lokal vergemålsmyndighet. Hvert fylke utgjør et vergemålsdistrikt. Statens Sivilrettsforvaltning blir sentral vergemålsmyndighet og landsomfattende klageinstans</a:t>
            </a:r>
          </a:p>
          <a:p>
            <a:pPr marL="0" indent="0">
              <a:buNone/>
            </a:pPr>
            <a:endParaRPr lang="nb-NO" dirty="0"/>
          </a:p>
          <a:p>
            <a:r>
              <a:rPr lang="nb-NO" b="1" dirty="0"/>
              <a:t>Kvalitetsreform</a:t>
            </a:r>
            <a:r>
              <a:rPr lang="nb-NO" dirty="0"/>
              <a:t> – profesjonalisering av vergemålsområdet, flere profesjonelle (faste) verger, ca. 175 faste stillinger på landsbasis</a:t>
            </a:r>
          </a:p>
          <a:p>
            <a:endParaRPr lang="nb-NO" dirty="0"/>
          </a:p>
          <a:p>
            <a:r>
              <a:rPr lang="nb-NO" b="1" dirty="0"/>
              <a:t>Holdningsreform</a:t>
            </a:r>
            <a:r>
              <a:rPr lang="nb-NO" dirty="0"/>
              <a:t> – det nye regelverket legger opp til større selvbestemmelse. Endre holdninger fra «å beslutte på vegne av andre» til å «støtte andre i sine beslutninger»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933381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Ny vergemålslov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Vedtatt mars 2010</a:t>
            </a:r>
          </a:p>
          <a:p>
            <a:r>
              <a:rPr lang="nb-NO" dirty="0" smtClean="0"/>
              <a:t>Loven trer i kraft 1.juli 2013</a:t>
            </a:r>
          </a:p>
          <a:p>
            <a:r>
              <a:rPr lang="nb-NO" dirty="0" err="1" smtClean="0"/>
              <a:t>Forskriften</a:t>
            </a:r>
            <a:r>
              <a:rPr lang="nb-NO" dirty="0" smtClean="0"/>
              <a:t> er vedtatt</a:t>
            </a:r>
          </a:p>
          <a:p>
            <a:r>
              <a:rPr lang="nb-NO" dirty="0" smtClean="0"/>
              <a:t>Endringer i 56 andre lover</a:t>
            </a:r>
          </a:p>
          <a:p>
            <a:endParaRPr lang="nb-NO" dirty="0" smtClean="0"/>
          </a:p>
          <a:p>
            <a:endParaRPr lang="nb-NO" dirty="0"/>
          </a:p>
          <a:p>
            <a:r>
              <a:rPr lang="nb-NO" b="1" dirty="0" smtClean="0"/>
              <a:t>Formål: </a:t>
            </a:r>
            <a:r>
              <a:rPr lang="nb-NO" dirty="0" smtClean="0"/>
              <a:t>rettssikkerhet, likebehandling, økt kvalitet i vergemålsforvaltningen</a:t>
            </a:r>
            <a:endParaRPr lang="nb-NO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1713263"/>
            <a:ext cx="1908175" cy="1938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812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Bakgrunn for ny lov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Gamle lover som trengte modernisering, vergemålslov fra 1927 og </a:t>
            </a:r>
            <a:r>
              <a:rPr lang="nb-NO" dirty="0" err="1" smtClean="0"/>
              <a:t>umyndiggjørelseslov</a:t>
            </a:r>
            <a:r>
              <a:rPr lang="nb-NO" dirty="0" smtClean="0"/>
              <a:t> fra 1898</a:t>
            </a:r>
          </a:p>
          <a:p>
            <a:r>
              <a:rPr lang="nb-NO" dirty="0" smtClean="0"/>
              <a:t>Ratifikasjon av FN-konvensjonen av 13. desember 2006 om rettighetene til mennesker med nedsatt funksjonsevne (CRPD) – behov for lovendring for å kunne gjennomføre konvensjonen.</a:t>
            </a:r>
          </a:p>
          <a:p>
            <a:r>
              <a:rPr lang="nb-NO" dirty="0" smtClean="0"/>
              <a:t>Lov om vergemål av 1927 ble vurdert å være i strid med konvensjonen</a:t>
            </a:r>
          </a:p>
          <a:p>
            <a:r>
              <a:rPr lang="nb-NO" dirty="0" smtClean="0"/>
              <a:t>Ved ratifikasjon blir konvensjonen et rettslig bindende menneskerettighetsinstrument som kan påberopes av personer med nedsatt funksjonsevne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269576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Ny vergemålslov regulerer ikke bare vergemål…</a:t>
            </a:r>
            <a:br>
              <a:rPr lang="nb-NO" dirty="0"/>
            </a:b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 smtClean="0"/>
          </a:p>
          <a:p>
            <a:pPr marL="0" indent="0">
              <a:buNone/>
            </a:pPr>
            <a:r>
              <a:rPr lang="nb-NO" sz="2800" dirty="0" smtClean="0"/>
              <a:t>	Legalfullmakt</a:t>
            </a:r>
            <a:endParaRPr lang="nb-NO" sz="2800" dirty="0"/>
          </a:p>
          <a:p>
            <a:endParaRPr lang="nb-NO" sz="2800" dirty="0" smtClean="0"/>
          </a:p>
          <a:p>
            <a:pPr marL="0" indent="0">
              <a:buNone/>
            </a:pPr>
            <a:r>
              <a:rPr lang="nb-NO" sz="2800" dirty="0" smtClean="0"/>
              <a:t>	Fremtidsfullmakt</a:t>
            </a:r>
            <a:endParaRPr lang="nb-NO" sz="2800" dirty="0"/>
          </a:p>
          <a:p>
            <a:pPr marL="457200" lvl="1" indent="0">
              <a:buNone/>
            </a:pPr>
            <a:endParaRPr lang="nb-NO" sz="2800" dirty="0"/>
          </a:p>
          <a:p>
            <a:pPr marL="457200" lvl="1" indent="0">
              <a:buNone/>
            </a:pPr>
            <a:r>
              <a:rPr lang="nb-NO" sz="2800" dirty="0" smtClean="0"/>
              <a:t>	Mer </a:t>
            </a:r>
            <a:r>
              <a:rPr lang="nb-NO" sz="2800" dirty="0"/>
              <a:t>selvråderett for den enkelte, avlaster og </a:t>
            </a:r>
            <a:r>
              <a:rPr lang="nb-NO" sz="2800" dirty="0" smtClean="0"/>
              <a:t>	frigjør dermed tid </a:t>
            </a:r>
            <a:r>
              <a:rPr lang="nb-NO" sz="2800" dirty="0"/>
              <a:t>til de tunge sakene</a:t>
            </a:r>
            <a:endParaRPr lang="nn-NO" sz="2800" dirty="0"/>
          </a:p>
          <a:p>
            <a:endParaRPr lang="nb-NO" dirty="0"/>
          </a:p>
        </p:txBody>
      </p:sp>
      <p:sp>
        <p:nvSpPr>
          <p:cNvPr id="4" name="Rektangel 3"/>
          <p:cNvSpPr/>
          <p:nvPr/>
        </p:nvSpPr>
        <p:spPr>
          <a:xfrm>
            <a:off x="2286000" y="31058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76340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Dagens organisering - overformynderiet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95536" y="2204864"/>
            <a:ext cx="8424000" cy="4176464"/>
          </a:xfrm>
        </p:spPr>
        <p:txBody>
          <a:bodyPr/>
          <a:lstStyle/>
          <a:p>
            <a:endParaRPr lang="nb-NO" dirty="0" smtClean="0"/>
          </a:p>
          <a:p>
            <a:r>
              <a:rPr lang="nb-NO" sz="2800" dirty="0" smtClean="0"/>
              <a:t>Ett </a:t>
            </a:r>
            <a:r>
              <a:rPr lang="nb-NO" sz="2800" dirty="0"/>
              <a:t>overformynderi i hver kommune</a:t>
            </a:r>
          </a:p>
          <a:p>
            <a:endParaRPr lang="nb-NO" sz="2800" dirty="0" smtClean="0"/>
          </a:p>
          <a:p>
            <a:r>
              <a:rPr lang="nb-NO" sz="2800" dirty="0" smtClean="0"/>
              <a:t>To </a:t>
            </a:r>
            <a:r>
              <a:rPr lang="nb-NO" sz="2800" dirty="0"/>
              <a:t>valgte overformyndere evt. fast formann (jurist)</a:t>
            </a:r>
          </a:p>
          <a:p>
            <a:endParaRPr lang="nb-NO" sz="2800" dirty="0" smtClean="0"/>
          </a:p>
          <a:p>
            <a:r>
              <a:rPr lang="nb-NO" sz="2800" dirty="0" smtClean="0"/>
              <a:t>Tar </a:t>
            </a:r>
            <a:r>
              <a:rPr lang="nb-NO" sz="2800" dirty="0"/>
              <a:t>avgjørelsene i fellesskap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90422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Ny organisering/kvalitetsreform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23528" y="2276872"/>
            <a:ext cx="8424000" cy="41764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Ny organisasjon – profesjonalisering i alle </a:t>
            </a:r>
            <a:r>
              <a:rPr lang="nb-NO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ledd:</a:t>
            </a:r>
            <a:endParaRPr lang="nb-NO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b-NO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fylkesmannen førstelinjetjeneste</a:t>
            </a:r>
          </a:p>
          <a:p>
            <a:r>
              <a:rPr lang="nb-NO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spesialisert og sentralisert </a:t>
            </a:r>
            <a:r>
              <a:rPr lang="nb-NO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klage– og tilsynsorgan (SRF)</a:t>
            </a:r>
            <a:endParaRPr lang="nb-NO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b-NO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Profesjonelle verger – tilpasning til type vergeoppdrag</a:t>
            </a:r>
            <a:endParaRPr lang="nb-NO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nb-NO" sz="2000" b="1" dirty="0">
              <a:solidFill>
                <a:schemeClr val="accent6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>
              <a:buNone/>
            </a:pPr>
            <a:r>
              <a:rPr lang="nb-NO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Kvalitet </a:t>
            </a:r>
            <a:r>
              <a:rPr lang="nb-NO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i alle ledd:</a:t>
            </a:r>
          </a:p>
          <a:p>
            <a:pPr marL="285750" indent="-285750"/>
            <a:r>
              <a:rPr lang="nb-NO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Datastøtte</a:t>
            </a:r>
          </a:p>
          <a:p>
            <a:pPr marL="285750" indent="-285750"/>
            <a:r>
              <a:rPr lang="nb-NO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Helhetlige og profesjonaliserte løsninger</a:t>
            </a:r>
          </a:p>
          <a:p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588905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Fylkesmannen lokal vergemålsmyndighet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b-NO" dirty="0" err="1" smtClean="0"/>
              <a:t>Vgml</a:t>
            </a:r>
            <a:r>
              <a:rPr lang="nb-NO" dirty="0" smtClean="0"/>
              <a:t> § 6: Fylkesmannen skal gi vergene i sitt distrikt nødvendig opplæring, veiledning og bistand – skal i tillegg føre tilsyn med vergene</a:t>
            </a:r>
          </a:p>
          <a:p>
            <a:endParaRPr lang="nb-NO" dirty="0" smtClean="0"/>
          </a:p>
          <a:p>
            <a:r>
              <a:rPr lang="nb-NO" dirty="0" smtClean="0"/>
              <a:t>Opplæring for eksisterende verger gjennomføres i perioden 22. april til 27.mai. </a:t>
            </a:r>
          </a:p>
          <a:p>
            <a:endParaRPr lang="nb-NO" dirty="0" smtClean="0"/>
          </a:p>
          <a:p>
            <a:r>
              <a:rPr lang="nb-NO" dirty="0" smtClean="0"/>
              <a:t>Regionvisekurs, til sammen 15 kurs</a:t>
            </a:r>
          </a:p>
          <a:p>
            <a:endParaRPr lang="nb-NO" dirty="0"/>
          </a:p>
          <a:p>
            <a:r>
              <a:rPr lang="nb-NO" dirty="0" smtClean="0">
                <a:solidFill>
                  <a:srgbClr val="FF0000"/>
                </a:solidFill>
              </a:rPr>
              <a:t>På Hadeland holdes det kurs den 2. mai (Sanner hotell, Gran)</a:t>
            </a:r>
            <a:endParaRPr lang="nb-NO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8135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P2012_SB_UTENBIL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GP2012_SB_UTENBILDE</Template>
  <TotalTime>766</TotalTime>
  <Words>1112</Words>
  <Application>Microsoft Office PowerPoint</Application>
  <PresentationFormat>Skjermfremvisning (4:3)</PresentationFormat>
  <Paragraphs>137</Paragraphs>
  <Slides>12</Slides>
  <Notes>12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12</vt:i4>
      </vt:variant>
    </vt:vector>
  </HeadingPairs>
  <TitlesOfParts>
    <vt:vector size="13" baseType="lpstr">
      <vt:lpstr>GP2012_SB_UTENBILDE</vt:lpstr>
      <vt:lpstr>VERGEMÅL, Regionråd Hadeland 26. april 2013</vt:lpstr>
      <vt:lpstr>1750 verger og nesten 2.000 vergemål i Oppland </vt:lpstr>
      <vt:lpstr>Hva er  nytt med vergemålsreformen ?</vt:lpstr>
      <vt:lpstr>Ny vergemålslov</vt:lpstr>
      <vt:lpstr>Bakgrunn for ny lov</vt:lpstr>
      <vt:lpstr>Ny vergemålslov regulerer ikke bare vergemål… </vt:lpstr>
      <vt:lpstr>Dagens organisering - overformynderiet</vt:lpstr>
      <vt:lpstr>Ny organisering/kvalitetsreform</vt:lpstr>
      <vt:lpstr>Fylkesmannen lokal vergemålsmyndighet</vt:lpstr>
      <vt:lpstr>Holdningsreformen - verdighet og integritet</vt:lpstr>
      <vt:lpstr>Forventninger til kommunen</vt:lpstr>
      <vt:lpstr>Finansiering</vt:lpstr>
    </vt:vector>
  </TitlesOfParts>
  <Company>Fylkesmannen i Oppland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Ivar Ødegaard, tlf 61 26 60 04</dc:creator>
  <cp:lastModifiedBy>Torsbakken, Berit Siring</cp:lastModifiedBy>
  <cp:revision>95</cp:revision>
  <cp:lastPrinted>2013-04-12T17:24:32Z</cp:lastPrinted>
  <dcterms:created xsi:type="dcterms:W3CDTF">2012-09-20T12:25:54Z</dcterms:created>
  <dcterms:modified xsi:type="dcterms:W3CDTF">2013-04-25T11:53:46Z</dcterms:modified>
</cp:coreProperties>
</file>